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07" r:id="rId2"/>
    <p:sldId id="308" r:id="rId3"/>
    <p:sldId id="411" r:id="rId4"/>
    <p:sldId id="309" r:id="rId5"/>
    <p:sldId id="378" r:id="rId6"/>
    <p:sldId id="412" r:id="rId7"/>
    <p:sldId id="410" r:id="rId8"/>
    <p:sldId id="420" r:id="rId9"/>
    <p:sldId id="421" r:id="rId10"/>
    <p:sldId id="422" r:id="rId11"/>
    <p:sldId id="415" r:id="rId12"/>
    <p:sldId id="380" r:id="rId13"/>
    <p:sldId id="382" r:id="rId14"/>
    <p:sldId id="381" r:id="rId15"/>
    <p:sldId id="383" r:id="rId16"/>
    <p:sldId id="384" r:id="rId17"/>
    <p:sldId id="424" r:id="rId18"/>
    <p:sldId id="386" r:id="rId19"/>
    <p:sldId id="388" r:id="rId20"/>
    <p:sldId id="387" r:id="rId21"/>
    <p:sldId id="427" r:id="rId22"/>
    <p:sldId id="428" r:id="rId23"/>
    <p:sldId id="429" r:id="rId24"/>
    <p:sldId id="390" r:id="rId25"/>
    <p:sldId id="426" r:id="rId26"/>
    <p:sldId id="376" r:id="rId27"/>
    <p:sldId id="4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252AD-5C7E-3844-B146-056AE87A04B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407D4-CF1A-4043-BF0F-E10D4EF4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6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2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6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7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77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2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4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0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10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54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75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17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9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0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89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7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9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00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4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7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4ECD-2B3E-B94E-B6C2-01D708C06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CFE4F-E7A9-6240-912B-A16660F52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4EAC9-C9A5-5F46-A147-35A3C7D4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8DE5-C784-A24C-8ECF-2FA34C3E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EB54-DB11-A746-8C1C-79FE0287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4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88B8-82B2-794D-9DF7-2B4C7140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1EA1C-3DE0-9743-AF4B-0624A2AF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B6CE-9FA0-3248-8790-53A7CE0E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663E0-4442-8D4D-9912-B1F395A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31ED7-FD1E-D046-A3B2-F79869C4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38BAB7-5774-214F-B81C-C5559D85E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5746C-51FE-094E-B909-EFB3CAFF5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F5F62-0915-4348-85AC-396AE30B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66BC-DE3F-AF4C-ACA1-89A9FF2E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515CC-16FF-B047-82E5-8CD141C5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1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4BF8-D6A3-024F-AA77-E76D91A2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5B64-279D-3C40-AC7A-E158BD90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29FE7-B968-3C47-BD4A-AEBB2F3C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E695-3D90-244B-8179-91EE3102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65E88-BD94-E644-BC2D-7BB92AEB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6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04B3-DEFA-BB47-8B8E-3D59CB61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1946D-065D-7045-B3CF-50977A687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B825-AE0A-FB4A-ABAB-340E5C82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50BE-4634-2144-B3F3-A13346A21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7E12D-8259-8D40-A803-A89FEFE9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9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5020-D2DB-E343-9602-D020000E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6311D-DCF8-FE47-9551-182E0B06F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BEF1E-E620-6543-B869-D76A0C0AD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61712-263F-9347-95C4-503AC7F0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250E2-CBF4-C24D-8556-BD19222D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E70C9-B2D1-634F-8692-C168F963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5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26EE-5B03-DB4A-96E2-5443AC95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7C4C2-6E3F-474B-9190-BCA7F09CA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DB5CF-9C12-5544-B953-542F1E54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1EBEC-30C8-E34D-87A4-F67478272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E9A1F-02A1-1E4C-941B-100EE925D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AD911-D7F9-ED4B-B5C3-4AC8CBE2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6A64E-468A-9B48-8AFF-9179D490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E4252-BDAE-E64E-8DA3-ACEDBB5A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7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3115-99DD-DB4E-8416-59FC47B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A3276-6884-9848-A160-E235A0FC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945ED-4F3A-8A4D-B943-5D1A2177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ECC26-4744-4942-9AB0-7EC46852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6786E-D73F-954E-BC2E-A53A9FF86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9CF9B-F364-774D-A3D6-F3AC76A2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D269C-CBAE-1B49-ACF1-DE6985E4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8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D90C-EE52-1B45-A5C6-8B814BEC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E8B4C-1975-B746-AFD6-24506E35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05E3B-D039-E842-9C33-43ED99780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B8F70-A69D-8542-9B79-ADFAF034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0A036-54BE-C94E-AF9E-C5E0CB7C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C66C0-5472-7540-AABC-165ADE38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6D58-A49C-CE48-B8AB-85462E06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54734-8525-234E-84B9-D4596397B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688D0-A3C4-CF46-B1A8-1AEC56FB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D2044-D614-3D49-882E-BC6BB0EA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B527-B6B0-E94D-97CA-CC675438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AB12F-80B6-1B46-B42E-3DA1B7C0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4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4DCA2-7C9B-534E-ACDF-166F62E8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D28D8-840E-4447-9A21-6BDEC84FB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BDE0-47FD-E249-A56F-EF68E1ACD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D9A6A-7ACE-5E47-9EDF-A35C45780874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9C00B-A5E3-394C-8180-C9E3EC2F9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1FB40-49E3-B041-813B-80D5EEEC0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9628-B67A-7547-B700-091D7537C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bwHx29c4e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dbwHx29c4e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do molecules emit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>
            <a:cxnSpLocks/>
          </p:cNvCxnSpPr>
          <p:nvPr/>
        </p:nvCxnSpPr>
        <p:spPr>
          <a:xfrm flipV="1">
            <a:off x="1423649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2303262" y="2266140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6C3FD95F-3E16-0A4C-95B0-A0456CE2CB59}"/>
              </a:ext>
            </a:extLst>
          </p:cNvPr>
          <p:cNvSpPr/>
          <p:nvPr/>
        </p:nvSpPr>
        <p:spPr>
          <a:xfrm flipV="1">
            <a:off x="1138178" y="-2"/>
            <a:ext cx="1153560" cy="5514541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8D7FE-514C-7B4F-AC9D-8DDAD6422539}"/>
              </a:ext>
            </a:extLst>
          </p:cNvPr>
          <p:cNvSpPr txBox="1"/>
          <p:nvPr/>
        </p:nvSpPr>
        <p:spPr>
          <a:xfrm>
            <a:off x="4682163" y="3584301"/>
            <a:ext cx="7391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1: Excitation</a:t>
            </a:r>
          </a:p>
          <a:p>
            <a:pPr algn="ctr"/>
            <a:endParaRPr lang="en-US" sz="2400" dirty="0"/>
          </a:p>
          <a:p>
            <a:r>
              <a:rPr lang="en-US" sz="2400" dirty="0"/>
              <a:t>In this example, the </a:t>
            </a:r>
            <a:r>
              <a:rPr lang="en-US" sz="2400" i="1" dirty="0"/>
              <a:t>starting</a:t>
            </a:r>
            <a:r>
              <a:rPr lang="en-US" sz="2400" dirty="0"/>
              <a:t> electron configuration is </a:t>
            </a:r>
            <a:r>
              <a:rPr lang="en-US" sz="2400" b="1" dirty="0"/>
              <a:t>1s</a:t>
            </a:r>
            <a:r>
              <a:rPr lang="en-US" sz="2400" b="1" baseline="30000" dirty="0"/>
              <a:t>2</a:t>
            </a:r>
            <a:r>
              <a:rPr lang="en-US" sz="2400" dirty="0"/>
              <a:t>, but after application of the excitation (electricity, flame), the configuration is </a:t>
            </a:r>
            <a:r>
              <a:rPr lang="en-US" sz="2400" b="1" dirty="0"/>
              <a:t>1s</a:t>
            </a:r>
            <a:r>
              <a:rPr lang="en-US" sz="2400" b="1" baseline="30000" dirty="0"/>
              <a:t>1</a:t>
            </a:r>
            <a:r>
              <a:rPr lang="en-US" sz="2400" b="1" dirty="0"/>
              <a:t>3p</a:t>
            </a:r>
            <a:r>
              <a:rPr lang="en-US" sz="2400" b="1" baseline="30000" dirty="0"/>
              <a:t>1</a:t>
            </a:r>
            <a:endParaRPr lang="en-US" sz="2400" b="1" dirty="0"/>
          </a:p>
        </p:txBody>
      </p:sp>
      <p:pic>
        <p:nvPicPr>
          <p:cNvPr id="10" name="Picture 2" descr="Electricity">
            <a:extLst>
              <a:ext uri="{FF2B5EF4-FFF2-40B4-BE49-F238E27FC236}">
                <a16:creationId xmlns:a16="http://schemas.microsoft.com/office/drawing/2014/main" id="{C9304A85-273E-3843-9B27-33914253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82" y="1760991"/>
            <a:ext cx="4060189" cy="22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6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1.8-3.6 eV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49" y="793428"/>
            <a:ext cx="9723120" cy="3444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FBC07B-69C5-884A-83F4-C7BD687D338D}"/>
              </a:ext>
            </a:extLst>
          </p:cNvPr>
          <p:cNvSpPr/>
          <p:nvPr/>
        </p:nvSpPr>
        <p:spPr>
          <a:xfrm>
            <a:off x="122255" y="5685938"/>
            <a:ext cx="1023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type of graph is called an </a:t>
            </a:r>
            <a:r>
              <a:rPr lang="en-US" sz="2400" b="1" dirty="0"/>
              <a:t>emission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47179-EB48-EC4C-ADDE-632569056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4" r="6736" b="14426"/>
          <a:stretch/>
        </p:blipFill>
        <p:spPr>
          <a:xfrm flipH="1">
            <a:off x="9124710" y="3497909"/>
            <a:ext cx="2223784" cy="3122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/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Red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  <a:blipFill>
                <a:blip r:embed="rId5"/>
                <a:stretch>
                  <a:fillRect l="-2419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/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Blue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  <a:blipFill>
                <a:blip r:embed="rId6"/>
                <a:stretch>
                  <a:fillRect t="-24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01CA17-5BB5-1246-B385-81D0AA00E8D0}"/>
              </a:ext>
            </a:extLst>
          </p:cNvPr>
          <p:cNvCxnSpPr>
            <a:cxnSpLocks/>
          </p:cNvCxnSpPr>
          <p:nvPr/>
        </p:nvCxnSpPr>
        <p:spPr>
          <a:xfrm flipH="1">
            <a:off x="3028950" y="1484310"/>
            <a:ext cx="7120890" cy="1304931"/>
          </a:xfrm>
          <a:prstGeom prst="straightConnector1">
            <a:avLst/>
          </a:prstGeom>
          <a:ln w="1270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46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E487A-2FC1-D746-8EF9-1A62CECE926D}"/>
              </a:ext>
            </a:extLst>
          </p:cNvPr>
          <p:cNvSpPr/>
          <p:nvPr/>
        </p:nvSpPr>
        <p:spPr>
          <a:xfrm>
            <a:off x="5468472" y="4164718"/>
            <a:ext cx="6095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energy of the photon equals the energy lost by the atom.</a:t>
            </a:r>
            <a:r>
              <a:rPr lang="en-US" sz="2400" b="1" dirty="0"/>
              <a:t> </a:t>
            </a:r>
            <a:r>
              <a:rPr lang="en-US" sz="2400" dirty="0"/>
              <a:t>For Helium, for example … (go to Spartan!)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9CEB0-8B70-C64C-86FE-EC11A85B9025}"/>
              </a:ext>
            </a:extLst>
          </p:cNvPr>
          <p:cNvSpPr txBox="1"/>
          <p:nvPr/>
        </p:nvSpPr>
        <p:spPr>
          <a:xfrm>
            <a:off x="4627443" y="3315312"/>
            <a:ext cx="5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Two </a:t>
            </a:r>
            <a:r>
              <a:rPr lang="en-US" sz="2400" b="1" dirty="0">
                <a:sym typeface="Wingdings" pitchFamily="2" charset="2"/>
              </a:rPr>
              <a:t>l</a:t>
            </a:r>
            <a:r>
              <a:rPr lang="en-US" sz="2400" b="1" dirty="0"/>
              <a:t>ow-energy photons </a:t>
            </a:r>
            <a:r>
              <a:rPr lang="en-US" sz="2400" dirty="0"/>
              <a:t>are emitted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F3B44-CB78-D24C-A4B5-59CE88D01D61}"/>
              </a:ext>
            </a:extLst>
          </p:cNvPr>
          <p:cNvSpPr txBox="1"/>
          <p:nvPr/>
        </p:nvSpPr>
        <p:spPr>
          <a:xfrm>
            <a:off x="2328611" y="4631697"/>
            <a:ext cx="2707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One </a:t>
            </a:r>
            <a:r>
              <a:rPr lang="en-US" sz="2400" b="1" dirty="0">
                <a:sym typeface="Wingdings" pitchFamily="2" charset="2"/>
              </a:rPr>
              <a:t>high</a:t>
            </a:r>
            <a:r>
              <a:rPr lang="en-US" sz="2400" b="1" dirty="0"/>
              <a:t>-energy photon </a:t>
            </a:r>
            <a:r>
              <a:rPr lang="en-US" sz="2400" dirty="0"/>
              <a:t>is emitted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80BABF2-22B7-7742-9A5D-134285A2C1A5}"/>
              </a:ext>
            </a:extLst>
          </p:cNvPr>
          <p:cNvSpPr/>
          <p:nvPr/>
        </p:nvSpPr>
        <p:spPr>
          <a:xfrm>
            <a:off x="4144488" y="3006207"/>
            <a:ext cx="261257" cy="10789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3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5D9F3-5233-AA49-91B8-656B1BC28D97}"/>
              </a:ext>
            </a:extLst>
          </p:cNvPr>
          <p:cNvSpPr txBox="1"/>
          <p:nvPr/>
        </p:nvSpPr>
        <p:spPr>
          <a:xfrm>
            <a:off x="2201418" y="4447031"/>
            <a:ext cx="999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Energy lost = 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99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5D9F3-5233-AA49-91B8-656B1BC28D97}"/>
              </a:ext>
            </a:extLst>
          </p:cNvPr>
          <p:cNvSpPr txBox="1"/>
          <p:nvPr/>
        </p:nvSpPr>
        <p:spPr>
          <a:xfrm>
            <a:off x="2201418" y="4447031"/>
            <a:ext cx="999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Energy lost = 33 eV – (– 20 eV) = </a:t>
            </a:r>
            <a:r>
              <a:rPr lang="en-US" sz="2400" b="1" dirty="0">
                <a:sym typeface="Wingdings" pitchFamily="2" charset="2"/>
              </a:rPr>
              <a:t>53 eV </a:t>
            </a:r>
            <a:r>
              <a:rPr lang="en-US" sz="2400" dirty="0">
                <a:sym typeface="Wingdings" pitchFamily="2" charset="2"/>
              </a:rPr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867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29441-9DBF-1348-B834-84D907DAE636}"/>
              </a:ext>
            </a:extLst>
          </p:cNvPr>
          <p:cNvSpPr/>
          <p:nvPr/>
        </p:nvSpPr>
        <p:spPr>
          <a:xfrm>
            <a:off x="2567235" y="5132043"/>
            <a:ext cx="10236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Photon energy-color rule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&lt;  1.8 eV are </a:t>
            </a:r>
            <a:r>
              <a:rPr lang="en-US" sz="2400" b="1" dirty="0">
                <a:solidFill>
                  <a:srgbClr val="C00000"/>
                </a:solidFill>
              </a:rPr>
              <a:t>invisible</a:t>
            </a:r>
            <a:r>
              <a:rPr lang="en-US" sz="2400" dirty="0"/>
              <a:t> (may be 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between 1.8 and 3.6 eV are </a:t>
            </a:r>
            <a:r>
              <a:rPr lang="en-US" sz="2400" b="1" dirty="0">
                <a:solidFill>
                  <a:srgbClr val="FF0000"/>
                </a:solidFill>
              </a:rPr>
              <a:t>v</a:t>
            </a:r>
            <a:r>
              <a:rPr lang="en-US" sz="2400" b="1" dirty="0">
                <a:solidFill>
                  <a:srgbClr val="FFC000"/>
                </a:solidFill>
              </a:rPr>
              <a:t>i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b="1" dirty="0">
                <a:solidFill>
                  <a:srgbClr val="00B050"/>
                </a:solidFill>
              </a:rPr>
              <a:t>ib</a:t>
            </a:r>
            <a:r>
              <a:rPr lang="en-US" sz="2400" b="1" dirty="0">
                <a:solidFill>
                  <a:srgbClr val="00B0F0"/>
                </a:solidFill>
              </a:rPr>
              <a:t>l</a:t>
            </a:r>
            <a:r>
              <a:rPr lang="en-US" sz="2400" b="1" dirty="0">
                <a:solidFill>
                  <a:srgbClr val="0070C0"/>
                </a:solidFill>
              </a:rPr>
              <a:t>e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&gt; 3.6 eV are </a:t>
            </a:r>
            <a:r>
              <a:rPr lang="en-US" sz="2400" b="1" dirty="0">
                <a:solidFill>
                  <a:srgbClr val="7030A0"/>
                </a:solidFill>
              </a:rPr>
              <a:t>invisible</a:t>
            </a:r>
            <a:r>
              <a:rPr lang="en-US" sz="2400" dirty="0"/>
              <a:t> (may be </a:t>
            </a:r>
            <a:r>
              <a:rPr lang="en-US" sz="2400" dirty="0" err="1"/>
              <a:t>uv</a:t>
            </a:r>
            <a:r>
              <a:rPr lang="en-US" sz="24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757A1-ADEC-7845-A200-3649C0528122}"/>
              </a:ext>
            </a:extLst>
          </p:cNvPr>
          <p:cNvSpPr txBox="1"/>
          <p:nvPr/>
        </p:nvSpPr>
        <p:spPr>
          <a:xfrm>
            <a:off x="2201418" y="4447031"/>
            <a:ext cx="999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Energy lost = 33 eV – (– 20 eV) = </a:t>
            </a:r>
            <a:r>
              <a:rPr lang="en-US" sz="2400" b="1" dirty="0">
                <a:sym typeface="Wingdings" pitchFamily="2" charset="2"/>
              </a:rPr>
              <a:t>53 eV </a:t>
            </a:r>
            <a:r>
              <a:rPr lang="en-US" sz="2400" dirty="0">
                <a:sym typeface="Wingdings" pitchFamily="2" charset="2"/>
              </a:rPr>
              <a:t>… so that’s also the photon energy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6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FE38E-F431-FF4C-B782-91A33B19B7AA}"/>
              </a:ext>
            </a:extLst>
          </p:cNvPr>
          <p:cNvSpPr txBox="1"/>
          <p:nvPr/>
        </p:nvSpPr>
        <p:spPr>
          <a:xfrm>
            <a:off x="2201418" y="4447031"/>
            <a:ext cx="999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53 eV </a:t>
            </a:r>
            <a:r>
              <a:rPr lang="en-US" sz="2400" dirty="0">
                <a:sym typeface="Wingdings" pitchFamily="2" charset="2"/>
              </a:rPr>
              <a:t>=&gt; this transition produces a photon that is not visible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DD1B5-E120-DB4F-BA1E-85B466B2CC07}"/>
              </a:ext>
            </a:extLst>
          </p:cNvPr>
          <p:cNvSpPr/>
          <p:nvPr/>
        </p:nvSpPr>
        <p:spPr>
          <a:xfrm>
            <a:off x="2567235" y="5132043"/>
            <a:ext cx="10236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Photon energy-color rule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&lt;  1.8 eV are </a:t>
            </a:r>
            <a:r>
              <a:rPr lang="en-US" sz="2400" b="1" dirty="0">
                <a:solidFill>
                  <a:srgbClr val="C00000"/>
                </a:solidFill>
              </a:rPr>
              <a:t>invisible</a:t>
            </a:r>
            <a:r>
              <a:rPr lang="en-US" sz="2400" dirty="0"/>
              <a:t> (may be 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between 1.8 and 3.6 eV are </a:t>
            </a:r>
            <a:r>
              <a:rPr lang="en-US" sz="2400" b="1" dirty="0">
                <a:solidFill>
                  <a:srgbClr val="FF0000"/>
                </a:solidFill>
              </a:rPr>
              <a:t>v</a:t>
            </a:r>
            <a:r>
              <a:rPr lang="en-US" sz="2400" b="1" dirty="0">
                <a:solidFill>
                  <a:srgbClr val="FFC000"/>
                </a:solidFill>
              </a:rPr>
              <a:t>i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b="1" dirty="0">
                <a:solidFill>
                  <a:srgbClr val="00B050"/>
                </a:solidFill>
              </a:rPr>
              <a:t>ib</a:t>
            </a:r>
            <a:r>
              <a:rPr lang="en-US" sz="2400" b="1" dirty="0">
                <a:solidFill>
                  <a:srgbClr val="00B0F0"/>
                </a:solidFill>
              </a:rPr>
              <a:t>l</a:t>
            </a:r>
            <a:r>
              <a:rPr lang="en-US" sz="2400" b="1" dirty="0">
                <a:solidFill>
                  <a:srgbClr val="0070C0"/>
                </a:solidFill>
              </a:rPr>
              <a:t>e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&gt; 3.6 eV are </a:t>
            </a:r>
            <a:r>
              <a:rPr lang="en-US" sz="2400" b="1" dirty="0">
                <a:solidFill>
                  <a:srgbClr val="7030A0"/>
                </a:solidFill>
              </a:rPr>
              <a:t>invisible</a:t>
            </a:r>
            <a:r>
              <a:rPr lang="en-US" sz="2400" dirty="0"/>
              <a:t> (may be </a:t>
            </a:r>
            <a:r>
              <a:rPr lang="en-US" sz="2400" dirty="0" err="1"/>
              <a:t>uv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3414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FE38E-F431-FF4C-B782-91A33B19B7AA}"/>
              </a:ext>
            </a:extLst>
          </p:cNvPr>
          <p:cNvSpPr txBox="1"/>
          <p:nvPr/>
        </p:nvSpPr>
        <p:spPr>
          <a:xfrm>
            <a:off x="2201418" y="4447031"/>
            <a:ext cx="999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53 eV </a:t>
            </a:r>
            <a:r>
              <a:rPr lang="en-US" sz="2400" dirty="0">
                <a:sym typeface="Wingdings" pitchFamily="2" charset="2"/>
              </a:rPr>
              <a:t>=&gt; this transition produces a photon that is not visible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6624D-AFB8-C145-9512-8838B9A7E505}"/>
              </a:ext>
            </a:extLst>
          </p:cNvPr>
          <p:cNvSpPr txBox="1"/>
          <p:nvPr/>
        </p:nvSpPr>
        <p:spPr>
          <a:xfrm>
            <a:off x="4094547" y="3341161"/>
            <a:ext cx="788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These transitions are more likely to produce a visible photon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E90E09-4C68-7E43-8837-BE0C7AA9D7A7}"/>
              </a:ext>
            </a:extLst>
          </p:cNvPr>
          <p:cNvSpPr/>
          <p:nvPr/>
        </p:nvSpPr>
        <p:spPr>
          <a:xfrm>
            <a:off x="2567235" y="5132043"/>
            <a:ext cx="10236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Photon energy-color rule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&lt;  1.8 eV are </a:t>
            </a:r>
            <a:r>
              <a:rPr lang="en-US" sz="2400" b="1" dirty="0">
                <a:solidFill>
                  <a:srgbClr val="C00000"/>
                </a:solidFill>
              </a:rPr>
              <a:t>invisible</a:t>
            </a:r>
            <a:r>
              <a:rPr lang="en-US" sz="2400" dirty="0"/>
              <a:t> (may be 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between 1.8 and 3.6 eV are </a:t>
            </a:r>
            <a:r>
              <a:rPr lang="en-US" sz="2400" b="1" dirty="0">
                <a:solidFill>
                  <a:srgbClr val="FF0000"/>
                </a:solidFill>
              </a:rPr>
              <a:t>v</a:t>
            </a:r>
            <a:r>
              <a:rPr lang="en-US" sz="2400" b="1" dirty="0">
                <a:solidFill>
                  <a:srgbClr val="FFC000"/>
                </a:solidFill>
              </a:rPr>
              <a:t>i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b="1" dirty="0">
                <a:solidFill>
                  <a:srgbClr val="00B050"/>
                </a:solidFill>
              </a:rPr>
              <a:t>ib</a:t>
            </a:r>
            <a:r>
              <a:rPr lang="en-US" sz="2400" b="1" dirty="0">
                <a:solidFill>
                  <a:srgbClr val="00B0F0"/>
                </a:solidFill>
              </a:rPr>
              <a:t>l</a:t>
            </a:r>
            <a:r>
              <a:rPr lang="en-US" sz="2400" b="1" dirty="0">
                <a:solidFill>
                  <a:srgbClr val="0070C0"/>
                </a:solidFill>
              </a:rPr>
              <a:t>e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Photons with energy &gt; 3.6 eV are </a:t>
            </a:r>
            <a:r>
              <a:rPr lang="en-US" sz="2400" b="1" dirty="0">
                <a:solidFill>
                  <a:srgbClr val="7030A0"/>
                </a:solidFill>
              </a:rPr>
              <a:t>invisible</a:t>
            </a:r>
            <a:r>
              <a:rPr lang="en-US" sz="2400" dirty="0"/>
              <a:t> (may be </a:t>
            </a:r>
            <a:r>
              <a:rPr lang="en-US" sz="2400" dirty="0" err="1"/>
              <a:t>uv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694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Geißler's</a:t>
            </a:r>
            <a:r>
              <a:rPr lang="en-US" sz="3200" b="1" dirty="0"/>
              <a:t> gas discharge tubes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3820F-0B52-134C-A4E8-A792D178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6" y="755904"/>
            <a:ext cx="7802515" cy="5851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66AC6-DE81-4B4F-859A-DA813C54E919}"/>
              </a:ext>
            </a:extLst>
          </p:cNvPr>
          <p:cNvSpPr txBox="1"/>
          <p:nvPr/>
        </p:nvSpPr>
        <p:spPr>
          <a:xfrm>
            <a:off x="8446770" y="755904"/>
            <a:ext cx="352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Zapping with electricity excites an electron</a:t>
            </a:r>
          </a:p>
          <a:p>
            <a:endParaRPr lang="en-US" sz="2400" dirty="0"/>
          </a:p>
          <a:p>
            <a:r>
              <a:rPr lang="en-US" sz="2400" dirty="0"/>
              <a:t>Subsequent relaxation emits a photon</a:t>
            </a:r>
          </a:p>
        </p:txBody>
      </p:sp>
    </p:spTree>
    <p:extLst>
      <p:ext uri="{BB962C8B-B14F-4D97-AF65-F5344CB8AC3E}">
        <p14:creationId xmlns:p14="http://schemas.microsoft.com/office/powerpoint/2010/main" val="360749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633335" y="1536210"/>
            <a:ext cx="4833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Ground state Argon:</a:t>
            </a:r>
          </a:p>
          <a:p>
            <a:r>
              <a:rPr lang="en-US" sz="2400" dirty="0"/>
              <a:t>[Ar]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[Ne] </a:t>
            </a:r>
            <a:r>
              <a:rPr lang="en-US" sz="2400" dirty="0"/>
              <a:t>3s</a:t>
            </a:r>
            <a:r>
              <a:rPr lang="en-US" sz="2400" baseline="30000" dirty="0"/>
              <a:t>2</a:t>
            </a:r>
            <a:r>
              <a:rPr lang="en-US" sz="2400" dirty="0"/>
              <a:t>3p</a:t>
            </a:r>
            <a:r>
              <a:rPr lang="en-US" sz="2400" baseline="30000" dirty="0"/>
              <a:t>6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" descr="page1image29230096">
            <a:extLst>
              <a:ext uri="{FF2B5EF4-FFF2-40B4-BE49-F238E27FC236}">
                <a16:creationId xmlns:a16="http://schemas.microsoft.com/office/drawing/2014/main" id="{86C72861-F448-8349-A59B-872F8E32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359B5-CBAC-524A-8579-3239C3E210A2}"/>
              </a:ext>
            </a:extLst>
          </p:cNvPr>
          <p:cNvGrpSpPr/>
          <p:nvPr/>
        </p:nvGrpSpPr>
        <p:grpSpPr>
          <a:xfrm>
            <a:off x="1423649" y="5514540"/>
            <a:ext cx="143343" cy="402333"/>
            <a:chOff x="1423649" y="5514540"/>
            <a:chExt cx="143343" cy="4023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F805F-7064-0D4C-847C-DC7596881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F66F1D-26C8-CB4C-A61A-36608253A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0FE77-79E8-C546-BFC6-0CCAB18FCFC9}"/>
              </a:ext>
            </a:extLst>
          </p:cNvPr>
          <p:cNvGrpSpPr/>
          <p:nvPr/>
        </p:nvGrpSpPr>
        <p:grpSpPr>
          <a:xfrm>
            <a:off x="1495320" y="3945019"/>
            <a:ext cx="143343" cy="402333"/>
            <a:chOff x="1423649" y="5514540"/>
            <a:chExt cx="143343" cy="40233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3235D0-B66B-714C-89B0-9386C89B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2B702B-FA4B-BB45-A846-54C0750F46C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9F899-53F8-5A4A-B905-DCD4AE7F6DFF}"/>
              </a:ext>
            </a:extLst>
          </p:cNvPr>
          <p:cNvGrpSpPr/>
          <p:nvPr/>
        </p:nvGrpSpPr>
        <p:grpSpPr>
          <a:xfrm>
            <a:off x="2241486" y="3325523"/>
            <a:ext cx="143343" cy="402333"/>
            <a:chOff x="1423649" y="5514540"/>
            <a:chExt cx="143343" cy="4023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B30694-8545-DA45-9CC8-1D91532D1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1A42BF-7237-B94C-B11C-9F939DE726B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8A632E-4435-5746-BBCE-C39C79AFD8C4}"/>
              </a:ext>
            </a:extLst>
          </p:cNvPr>
          <p:cNvGrpSpPr/>
          <p:nvPr/>
        </p:nvGrpSpPr>
        <p:grpSpPr>
          <a:xfrm>
            <a:off x="2857024" y="3325522"/>
            <a:ext cx="143343" cy="402333"/>
            <a:chOff x="1423649" y="5514540"/>
            <a:chExt cx="143343" cy="402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A7CBE-10AD-CA4B-A583-3BF18F96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AEA7A6-77E6-B64C-872F-A267CEE61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30B5E5-062D-DF40-A687-C115077764A2}"/>
              </a:ext>
            </a:extLst>
          </p:cNvPr>
          <p:cNvGrpSpPr/>
          <p:nvPr/>
        </p:nvGrpSpPr>
        <p:grpSpPr>
          <a:xfrm>
            <a:off x="3427925" y="3334667"/>
            <a:ext cx="143343" cy="402333"/>
            <a:chOff x="1423649" y="5514540"/>
            <a:chExt cx="143343" cy="4023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55EB7E-60B2-7443-8A83-1617A07DD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790389-DF47-8B42-88B3-DA774BA63801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86F4B0-5B56-DE43-BA63-3AFC43A1EBBC}"/>
              </a:ext>
            </a:extLst>
          </p:cNvPr>
          <p:cNvGrpSpPr/>
          <p:nvPr/>
        </p:nvGrpSpPr>
        <p:grpSpPr>
          <a:xfrm>
            <a:off x="1471570" y="2840201"/>
            <a:ext cx="143343" cy="402333"/>
            <a:chOff x="1423649" y="5514540"/>
            <a:chExt cx="143343" cy="4023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41B208-80C7-4F49-B624-84AAC4716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45E634-0E04-0E4A-B621-DB42788D6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2470AF-3B2D-6A43-B7E4-49E3650ACB59}"/>
              </a:ext>
            </a:extLst>
          </p:cNvPr>
          <p:cNvGrpSpPr/>
          <p:nvPr/>
        </p:nvGrpSpPr>
        <p:grpSpPr>
          <a:xfrm>
            <a:off x="2229611" y="2233373"/>
            <a:ext cx="143343" cy="402333"/>
            <a:chOff x="1423649" y="5514540"/>
            <a:chExt cx="143343" cy="40233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E4FF9D8-D105-6C44-85C5-3FB0305FF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31325E-9CB7-964A-9CC0-357180238BDC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924D3D-41E8-964B-BAA2-C895BCB0F0C5}"/>
              </a:ext>
            </a:extLst>
          </p:cNvPr>
          <p:cNvGrpSpPr/>
          <p:nvPr/>
        </p:nvGrpSpPr>
        <p:grpSpPr>
          <a:xfrm>
            <a:off x="2857024" y="2242518"/>
            <a:ext cx="143343" cy="402333"/>
            <a:chOff x="1423649" y="5514540"/>
            <a:chExt cx="143343" cy="40233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673462-4665-4543-AA54-F352962CE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E502F1C-D810-A44C-934E-8F96F230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D73C05-862A-954B-ACA3-CBAFBFF616A7}"/>
              </a:ext>
            </a:extLst>
          </p:cNvPr>
          <p:cNvGrpSpPr/>
          <p:nvPr/>
        </p:nvGrpSpPr>
        <p:grpSpPr>
          <a:xfrm>
            <a:off x="3427925" y="2229458"/>
            <a:ext cx="143343" cy="402333"/>
            <a:chOff x="1423649" y="5514540"/>
            <a:chExt cx="143343" cy="40233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FF2AD0-5289-8440-BED1-5E2BAE168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78D3D6-00B9-7944-ADDE-B3E6234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27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633335" y="1536210"/>
            <a:ext cx="483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Gets excited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" descr="page1image29230096">
            <a:extLst>
              <a:ext uri="{FF2B5EF4-FFF2-40B4-BE49-F238E27FC236}">
                <a16:creationId xmlns:a16="http://schemas.microsoft.com/office/drawing/2014/main" id="{86C72861-F448-8349-A59B-872F8E32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359B5-CBAC-524A-8579-3239C3E210A2}"/>
              </a:ext>
            </a:extLst>
          </p:cNvPr>
          <p:cNvGrpSpPr/>
          <p:nvPr/>
        </p:nvGrpSpPr>
        <p:grpSpPr>
          <a:xfrm>
            <a:off x="1423649" y="5514540"/>
            <a:ext cx="143343" cy="402333"/>
            <a:chOff x="1423649" y="5514540"/>
            <a:chExt cx="143343" cy="4023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F805F-7064-0D4C-847C-DC7596881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F66F1D-26C8-CB4C-A61A-36608253A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0FE77-79E8-C546-BFC6-0CCAB18FCFC9}"/>
              </a:ext>
            </a:extLst>
          </p:cNvPr>
          <p:cNvGrpSpPr/>
          <p:nvPr/>
        </p:nvGrpSpPr>
        <p:grpSpPr>
          <a:xfrm>
            <a:off x="1495320" y="3945019"/>
            <a:ext cx="143343" cy="402333"/>
            <a:chOff x="1423649" y="5514540"/>
            <a:chExt cx="143343" cy="40233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3235D0-B66B-714C-89B0-9386C89B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2B702B-FA4B-BB45-A846-54C0750F46C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9F899-53F8-5A4A-B905-DCD4AE7F6DFF}"/>
              </a:ext>
            </a:extLst>
          </p:cNvPr>
          <p:cNvGrpSpPr/>
          <p:nvPr/>
        </p:nvGrpSpPr>
        <p:grpSpPr>
          <a:xfrm>
            <a:off x="2241486" y="3325523"/>
            <a:ext cx="143343" cy="402333"/>
            <a:chOff x="1423649" y="5514540"/>
            <a:chExt cx="143343" cy="4023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B30694-8545-DA45-9CC8-1D91532D1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1A42BF-7237-B94C-B11C-9F939DE726B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8A632E-4435-5746-BBCE-C39C79AFD8C4}"/>
              </a:ext>
            </a:extLst>
          </p:cNvPr>
          <p:cNvGrpSpPr/>
          <p:nvPr/>
        </p:nvGrpSpPr>
        <p:grpSpPr>
          <a:xfrm>
            <a:off x="2857024" y="3325522"/>
            <a:ext cx="143343" cy="402333"/>
            <a:chOff x="1423649" y="5514540"/>
            <a:chExt cx="143343" cy="402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A7CBE-10AD-CA4B-A583-3BF18F96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AEA7A6-77E6-B64C-872F-A267CEE61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30B5E5-062D-DF40-A687-C115077764A2}"/>
              </a:ext>
            </a:extLst>
          </p:cNvPr>
          <p:cNvGrpSpPr/>
          <p:nvPr/>
        </p:nvGrpSpPr>
        <p:grpSpPr>
          <a:xfrm>
            <a:off x="3427925" y="3334667"/>
            <a:ext cx="143343" cy="402333"/>
            <a:chOff x="1423649" y="5514540"/>
            <a:chExt cx="143343" cy="4023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55EB7E-60B2-7443-8A83-1617A07DD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790389-DF47-8B42-88B3-DA774BA63801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86F4B0-5B56-DE43-BA63-3AFC43A1EBBC}"/>
              </a:ext>
            </a:extLst>
          </p:cNvPr>
          <p:cNvGrpSpPr/>
          <p:nvPr/>
        </p:nvGrpSpPr>
        <p:grpSpPr>
          <a:xfrm>
            <a:off x="1471570" y="2840201"/>
            <a:ext cx="143343" cy="402333"/>
            <a:chOff x="1423649" y="5514540"/>
            <a:chExt cx="143343" cy="4023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41B208-80C7-4F49-B624-84AAC4716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45E634-0E04-0E4A-B621-DB42788D6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2470AF-3B2D-6A43-B7E4-49E3650ACB59}"/>
              </a:ext>
            </a:extLst>
          </p:cNvPr>
          <p:cNvGrpSpPr/>
          <p:nvPr/>
        </p:nvGrpSpPr>
        <p:grpSpPr>
          <a:xfrm>
            <a:off x="2229611" y="2233373"/>
            <a:ext cx="143343" cy="402333"/>
            <a:chOff x="1423649" y="5514540"/>
            <a:chExt cx="143343" cy="40233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E4FF9D8-D105-6C44-85C5-3FB0305FF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31325E-9CB7-964A-9CC0-357180238BDC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924D3D-41E8-964B-BAA2-C895BCB0F0C5}"/>
              </a:ext>
            </a:extLst>
          </p:cNvPr>
          <p:cNvGrpSpPr/>
          <p:nvPr/>
        </p:nvGrpSpPr>
        <p:grpSpPr>
          <a:xfrm>
            <a:off x="2857024" y="2242518"/>
            <a:ext cx="143343" cy="402333"/>
            <a:chOff x="1423649" y="5514540"/>
            <a:chExt cx="143343" cy="40233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673462-4665-4543-AA54-F352962CE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E502F1C-D810-A44C-934E-8F96F230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D73C05-862A-954B-ACA3-CBAFBFF616A7}"/>
              </a:ext>
            </a:extLst>
          </p:cNvPr>
          <p:cNvGrpSpPr/>
          <p:nvPr/>
        </p:nvGrpSpPr>
        <p:grpSpPr>
          <a:xfrm>
            <a:off x="3427925" y="2229458"/>
            <a:ext cx="143343" cy="402333"/>
            <a:chOff x="1423649" y="5514540"/>
            <a:chExt cx="143343" cy="40233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FF2AD0-5289-8440-BED1-5E2BAE168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78D3D6-00B9-7944-ADDE-B3E6234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B8E0AEA0-3570-3E48-80F7-7F7CEB672E1D}"/>
              </a:ext>
            </a:extLst>
          </p:cNvPr>
          <p:cNvSpPr/>
          <p:nvPr/>
        </p:nvSpPr>
        <p:spPr>
          <a:xfrm flipH="1">
            <a:off x="2429467" y="1905769"/>
            <a:ext cx="567957" cy="1049709"/>
          </a:xfrm>
          <a:prstGeom prst="arc">
            <a:avLst>
              <a:gd name="adj1" fmla="val 16200000"/>
              <a:gd name="adj2" fmla="val 18847047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do molecules emit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2338086" y="2256705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D7C572BA-754E-9448-8843-F6C4B3B830C9}"/>
              </a:ext>
            </a:extLst>
          </p:cNvPr>
          <p:cNvSpPr/>
          <p:nvPr/>
        </p:nvSpPr>
        <p:spPr>
          <a:xfrm flipH="1">
            <a:off x="1632029" y="2453299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93C15-5901-E541-82C0-2790AF33CDB7}"/>
              </a:ext>
            </a:extLst>
          </p:cNvPr>
          <p:cNvSpPr txBox="1"/>
          <p:nvPr/>
        </p:nvSpPr>
        <p:spPr>
          <a:xfrm>
            <a:off x="4682163" y="3584301"/>
            <a:ext cx="7391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2: Relaxation and emission</a:t>
            </a:r>
          </a:p>
          <a:p>
            <a:pPr algn="ctr"/>
            <a:endParaRPr lang="en-US" sz="2400" dirty="0"/>
          </a:p>
          <a:p>
            <a:r>
              <a:rPr lang="en-US" sz="2400" dirty="0"/>
              <a:t>From the excited configuration </a:t>
            </a:r>
            <a:r>
              <a:rPr lang="en-US" sz="2400" b="1" dirty="0"/>
              <a:t>1s</a:t>
            </a:r>
            <a:r>
              <a:rPr lang="en-US" sz="2400" b="1" baseline="30000" dirty="0"/>
              <a:t>1</a:t>
            </a:r>
            <a:r>
              <a:rPr lang="en-US" sz="2400" b="1" dirty="0"/>
              <a:t>3p</a:t>
            </a:r>
            <a:r>
              <a:rPr lang="en-US" sz="2400" b="1" baseline="30000" dirty="0"/>
              <a:t>1</a:t>
            </a:r>
            <a:r>
              <a:rPr lang="en-US" sz="2400" dirty="0"/>
              <a:t>, the electron drops to a slightly lower energy configuration, </a:t>
            </a:r>
            <a:r>
              <a:rPr lang="en-US" sz="2400" b="1" dirty="0"/>
              <a:t>1s</a:t>
            </a:r>
            <a:r>
              <a:rPr lang="en-US" sz="2400" b="1" baseline="30000" dirty="0"/>
              <a:t>1</a:t>
            </a:r>
            <a:r>
              <a:rPr lang="en-US" sz="2400" b="1" dirty="0"/>
              <a:t>3s</a:t>
            </a:r>
            <a:r>
              <a:rPr lang="en-US" sz="2400" b="1" baseline="30000" dirty="0"/>
              <a:t>1</a:t>
            </a:r>
            <a:r>
              <a:rPr lang="en-US" sz="2400" dirty="0"/>
              <a:t>. The drop causes a spark of light (</a:t>
            </a:r>
            <a:r>
              <a:rPr lang="en-US" sz="2400" b="1" dirty="0"/>
              <a:t>photon</a:t>
            </a:r>
            <a:r>
              <a:rPr lang="en-US" sz="2400" dirty="0"/>
              <a:t>) to be emitted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F9F190-8DA2-F249-B73E-80BA5AF25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29" y="936728"/>
            <a:ext cx="2278366" cy="303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633335" y="1536210"/>
            <a:ext cx="4833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Excited-state Argon:</a:t>
            </a:r>
          </a:p>
          <a:p>
            <a:r>
              <a:rPr lang="en-US" sz="2400" dirty="0"/>
              <a:t>[Ar]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[Ne] </a:t>
            </a:r>
            <a:r>
              <a:rPr lang="en-US" sz="2400" dirty="0"/>
              <a:t>3s</a:t>
            </a:r>
            <a:r>
              <a:rPr lang="en-US" sz="2400" baseline="30000" dirty="0"/>
              <a:t>2</a:t>
            </a:r>
            <a:r>
              <a:rPr lang="en-US" sz="2400" dirty="0"/>
              <a:t>3p</a:t>
            </a:r>
            <a:r>
              <a:rPr lang="en-US" sz="2400" baseline="30000" dirty="0"/>
              <a:t>5</a:t>
            </a:r>
            <a:r>
              <a:rPr lang="en-US" sz="2400" dirty="0"/>
              <a:t>4p</a:t>
            </a:r>
            <a:r>
              <a:rPr lang="en-US" sz="2400" baseline="30000" dirty="0"/>
              <a:t>1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" descr="page1image29230096">
            <a:extLst>
              <a:ext uri="{FF2B5EF4-FFF2-40B4-BE49-F238E27FC236}">
                <a16:creationId xmlns:a16="http://schemas.microsoft.com/office/drawing/2014/main" id="{86C72861-F448-8349-A59B-872F8E32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359B5-CBAC-524A-8579-3239C3E210A2}"/>
              </a:ext>
            </a:extLst>
          </p:cNvPr>
          <p:cNvGrpSpPr/>
          <p:nvPr/>
        </p:nvGrpSpPr>
        <p:grpSpPr>
          <a:xfrm>
            <a:off x="1423649" y="5514540"/>
            <a:ext cx="143343" cy="402333"/>
            <a:chOff x="1423649" y="5514540"/>
            <a:chExt cx="143343" cy="4023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F805F-7064-0D4C-847C-DC7596881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F66F1D-26C8-CB4C-A61A-36608253A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0FE77-79E8-C546-BFC6-0CCAB18FCFC9}"/>
              </a:ext>
            </a:extLst>
          </p:cNvPr>
          <p:cNvGrpSpPr/>
          <p:nvPr/>
        </p:nvGrpSpPr>
        <p:grpSpPr>
          <a:xfrm>
            <a:off x="1495320" y="3945019"/>
            <a:ext cx="143343" cy="402333"/>
            <a:chOff x="1423649" y="5514540"/>
            <a:chExt cx="143343" cy="40233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3235D0-B66B-714C-89B0-9386C89B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2B702B-FA4B-BB45-A846-54C0750F46C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9F899-53F8-5A4A-B905-DCD4AE7F6DFF}"/>
              </a:ext>
            </a:extLst>
          </p:cNvPr>
          <p:cNvGrpSpPr/>
          <p:nvPr/>
        </p:nvGrpSpPr>
        <p:grpSpPr>
          <a:xfrm>
            <a:off x="2241486" y="3325523"/>
            <a:ext cx="143343" cy="402333"/>
            <a:chOff x="1423649" y="5514540"/>
            <a:chExt cx="143343" cy="4023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B30694-8545-DA45-9CC8-1D91532D1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1A42BF-7237-B94C-B11C-9F939DE726B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8A632E-4435-5746-BBCE-C39C79AFD8C4}"/>
              </a:ext>
            </a:extLst>
          </p:cNvPr>
          <p:cNvGrpSpPr/>
          <p:nvPr/>
        </p:nvGrpSpPr>
        <p:grpSpPr>
          <a:xfrm>
            <a:off x="2857024" y="3325522"/>
            <a:ext cx="143343" cy="402333"/>
            <a:chOff x="1423649" y="5514540"/>
            <a:chExt cx="143343" cy="402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A7CBE-10AD-CA4B-A583-3BF18F96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AEA7A6-77E6-B64C-872F-A267CEE61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30B5E5-062D-DF40-A687-C115077764A2}"/>
              </a:ext>
            </a:extLst>
          </p:cNvPr>
          <p:cNvGrpSpPr/>
          <p:nvPr/>
        </p:nvGrpSpPr>
        <p:grpSpPr>
          <a:xfrm>
            <a:off x="3427925" y="3334667"/>
            <a:ext cx="143343" cy="402333"/>
            <a:chOff x="1423649" y="5514540"/>
            <a:chExt cx="143343" cy="4023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55EB7E-60B2-7443-8A83-1617A07DD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790389-DF47-8B42-88B3-DA774BA63801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86F4B0-5B56-DE43-BA63-3AFC43A1EBBC}"/>
              </a:ext>
            </a:extLst>
          </p:cNvPr>
          <p:cNvGrpSpPr/>
          <p:nvPr/>
        </p:nvGrpSpPr>
        <p:grpSpPr>
          <a:xfrm>
            <a:off x="1471570" y="2840201"/>
            <a:ext cx="143343" cy="402333"/>
            <a:chOff x="1423649" y="5514540"/>
            <a:chExt cx="143343" cy="4023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41B208-80C7-4F49-B624-84AAC4716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45E634-0E04-0E4A-B621-DB42788D6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31325E-9CB7-964A-9CC0-357180238BDC}"/>
              </a:ext>
            </a:extLst>
          </p:cNvPr>
          <p:cNvCxnSpPr>
            <a:cxnSpLocks/>
          </p:cNvCxnSpPr>
          <p:nvPr/>
        </p:nvCxnSpPr>
        <p:spPr>
          <a:xfrm>
            <a:off x="2372954" y="2242518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924D3D-41E8-964B-BAA2-C895BCB0F0C5}"/>
              </a:ext>
            </a:extLst>
          </p:cNvPr>
          <p:cNvGrpSpPr/>
          <p:nvPr/>
        </p:nvGrpSpPr>
        <p:grpSpPr>
          <a:xfrm>
            <a:off x="2857024" y="2242518"/>
            <a:ext cx="143343" cy="402333"/>
            <a:chOff x="1423649" y="5514540"/>
            <a:chExt cx="143343" cy="40233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673462-4665-4543-AA54-F352962CE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E502F1C-D810-A44C-934E-8F96F230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D73C05-862A-954B-ACA3-CBAFBFF616A7}"/>
              </a:ext>
            </a:extLst>
          </p:cNvPr>
          <p:cNvGrpSpPr/>
          <p:nvPr/>
        </p:nvGrpSpPr>
        <p:grpSpPr>
          <a:xfrm>
            <a:off x="3427925" y="2229458"/>
            <a:ext cx="143343" cy="402333"/>
            <a:chOff x="1423649" y="5514540"/>
            <a:chExt cx="143343" cy="40233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FF2AD0-5289-8440-BED1-5E2BAE168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78D3D6-00B9-7944-ADDE-B3E6234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CBCF65-E607-A943-8B72-19A2BB5709D5}"/>
              </a:ext>
            </a:extLst>
          </p:cNvPr>
          <p:cNvCxnSpPr>
            <a:cxnSpLocks/>
          </p:cNvCxnSpPr>
          <p:nvPr/>
        </p:nvCxnSpPr>
        <p:spPr>
          <a:xfrm flipV="1">
            <a:off x="2941799" y="146763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2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633335" y="1536210"/>
            <a:ext cx="4833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Relaxes to </a:t>
            </a:r>
          </a:p>
          <a:p>
            <a:r>
              <a:rPr lang="en-US" sz="2400" dirty="0"/>
              <a:t>[Ar]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[Ne] </a:t>
            </a:r>
            <a:r>
              <a:rPr lang="en-US" sz="2400" dirty="0"/>
              <a:t>3s</a:t>
            </a:r>
            <a:r>
              <a:rPr lang="en-US" sz="2400" baseline="30000" dirty="0"/>
              <a:t>2</a:t>
            </a:r>
            <a:r>
              <a:rPr lang="en-US" sz="2400" dirty="0"/>
              <a:t>3p</a:t>
            </a:r>
            <a:r>
              <a:rPr lang="en-US" sz="2400" baseline="30000" dirty="0"/>
              <a:t>5</a:t>
            </a:r>
            <a:r>
              <a:rPr lang="en-US" sz="2400" dirty="0"/>
              <a:t>4s</a:t>
            </a:r>
            <a:r>
              <a:rPr lang="en-US" sz="2400" baseline="30000" dirty="0"/>
              <a:t>1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" descr="page1image29230096">
            <a:extLst>
              <a:ext uri="{FF2B5EF4-FFF2-40B4-BE49-F238E27FC236}">
                <a16:creationId xmlns:a16="http://schemas.microsoft.com/office/drawing/2014/main" id="{86C72861-F448-8349-A59B-872F8E32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359B5-CBAC-524A-8579-3239C3E210A2}"/>
              </a:ext>
            </a:extLst>
          </p:cNvPr>
          <p:cNvGrpSpPr/>
          <p:nvPr/>
        </p:nvGrpSpPr>
        <p:grpSpPr>
          <a:xfrm>
            <a:off x="1423649" y="5514540"/>
            <a:ext cx="143343" cy="402333"/>
            <a:chOff x="1423649" y="5514540"/>
            <a:chExt cx="143343" cy="4023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F805F-7064-0D4C-847C-DC7596881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F66F1D-26C8-CB4C-A61A-36608253A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0FE77-79E8-C546-BFC6-0CCAB18FCFC9}"/>
              </a:ext>
            </a:extLst>
          </p:cNvPr>
          <p:cNvGrpSpPr/>
          <p:nvPr/>
        </p:nvGrpSpPr>
        <p:grpSpPr>
          <a:xfrm>
            <a:off x="1495320" y="3945019"/>
            <a:ext cx="143343" cy="402333"/>
            <a:chOff x="1423649" y="5514540"/>
            <a:chExt cx="143343" cy="40233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3235D0-B66B-714C-89B0-9386C89B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2B702B-FA4B-BB45-A846-54C0750F46C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9F899-53F8-5A4A-B905-DCD4AE7F6DFF}"/>
              </a:ext>
            </a:extLst>
          </p:cNvPr>
          <p:cNvGrpSpPr/>
          <p:nvPr/>
        </p:nvGrpSpPr>
        <p:grpSpPr>
          <a:xfrm>
            <a:off x="2241486" y="3325523"/>
            <a:ext cx="143343" cy="402333"/>
            <a:chOff x="1423649" y="5514540"/>
            <a:chExt cx="143343" cy="4023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B30694-8545-DA45-9CC8-1D91532D1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1A42BF-7237-B94C-B11C-9F939DE726B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8A632E-4435-5746-BBCE-C39C79AFD8C4}"/>
              </a:ext>
            </a:extLst>
          </p:cNvPr>
          <p:cNvGrpSpPr/>
          <p:nvPr/>
        </p:nvGrpSpPr>
        <p:grpSpPr>
          <a:xfrm>
            <a:off x="2857024" y="3325522"/>
            <a:ext cx="143343" cy="402333"/>
            <a:chOff x="1423649" y="5514540"/>
            <a:chExt cx="143343" cy="402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A7CBE-10AD-CA4B-A583-3BF18F96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AEA7A6-77E6-B64C-872F-A267CEE61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30B5E5-062D-DF40-A687-C115077764A2}"/>
              </a:ext>
            </a:extLst>
          </p:cNvPr>
          <p:cNvGrpSpPr/>
          <p:nvPr/>
        </p:nvGrpSpPr>
        <p:grpSpPr>
          <a:xfrm>
            <a:off x="3427925" y="3334667"/>
            <a:ext cx="143343" cy="402333"/>
            <a:chOff x="1423649" y="5514540"/>
            <a:chExt cx="143343" cy="4023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55EB7E-60B2-7443-8A83-1617A07DD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790389-DF47-8B42-88B3-DA774BA63801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86F4B0-5B56-DE43-BA63-3AFC43A1EBBC}"/>
              </a:ext>
            </a:extLst>
          </p:cNvPr>
          <p:cNvGrpSpPr/>
          <p:nvPr/>
        </p:nvGrpSpPr>
        <p:grpSpPr>
          <a:xfrm>
            <a:off x="1471570" y="2840201"/>
            <a:ext cx="143343" cy="402333"/>
            <a:chOff x="1423649" y="5514540"/>
            <a:chExt cx="143343" cy="4023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41B208-80C7-4F49-B624-84AAC4716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45E634-0E04-0E4A-B621-DB42788D6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31325E-9CB7-964A-9CC0-357180238BDC}"/>
              </a:ext>
            </a:extLst>
          </p:cNvPr>
          <p:cNvCxnSpPr>
            <a:cxnSpLocks/>
          </p:cNvCxnSpPr>
          <p:nvPr/>
        </p:nvCxnSpPr>
        <p:spPr>
          <a:xfrm>
            <a:off x="2372954" y="2242518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924D3D-41E8-964B-BAA2-C895BCB0F0C5}"/>
              </a:ext>
            </a:extLst>
          </p:cNvPr>
          <p:cNvGrpSpPr/>
          <p:nvPr/>
        </p:nvGrpSpPr>
        <p:grpSpPr>
          <a:xfrm>
            <a:off x="2857024" y="2242518"/>
            <a:ext cx="143343" cy="402333"/>
            <a:chOff x="1423649" y="5514540"/>
            <a:chExt cx="143343" cy="40233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673462-4665-4543-AA54-F352962CE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E502F1C-D810-A44C-934E-8F96F230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D73C05-862A-954B-ACA3-CBAFBFF616A7}"/>
              </a:ext>
            </a:extLst>
          </p:cNvPr>
          <p:cNvGrpSpPr/>
          <p:nvPr/>
        </p:nvGrpSpPr>
        <p:grpSpPr>
          <a:xfrm>
            <a:off x="3427925" y="2229458"/>
            <a:ext cx="143343" cy="402333"/>
            <a:chOff x="1423649" y="5514540"/>
            <a:chExt cx="143343" cy="40233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FF2AD0-5289-8440-BED1-5E2BAE168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78D3D6-00B9-7944-ADDE-B3E6234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CBCF65-E607-A943-8B72-19A2BB5709D5}"/>
              </a:ext>
            </a:extLst>
          </p:cNvPr>
          <p:cNvCxnSpPr>
            <a:cxnSpLocks/>
          </p:cNvCxnSpPr>
          <p:nvPr/>
        </p:nvCxnSpPr>
        <p:spPr>
          <a:xfrm flipV="1">
            <a:off x="2941799" y="146763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58966149-33C7-754D-BB95-6BA763B80086}"/>
              </a:ext>
            </a:extLst>
          </p:cNvPr>
          <p:cNvSpPr/>
          <p:nvPr/>
        </p:nvSpPr>
        <p:spPr>
          <a:xfrm flipV="1">
            <a:off x="-1144058" y="593117"/>
            <a:ext cx="4571983" cy="1479362"/>
          </a:xfrm>
          <a:prstGeom prst="arc">
            <a:avLst>
              <a:gd name="adj1" fmla="val 18634752"/>
              <a:gd name="adj2" fmla="val 205768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7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11" name="Picture 1" descr="page1image29230096">
            <a:extLst>
              <a:ext uri="{FF2B5EF4-FFF2-40B4-BE49-F238E27FC236}">
                <a16:creationId xmlns:a16="http://schemas.microsoft.com/office/drawing/2014/main" id="{86C72861-F448-8349-A59B-872F8E32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359B5-CBAC-524A-8579-3239C3E210A2}"/>
              </a:ext>
            </a:extLst>
          </p:cNvPr>
          <p:cNvGrpSpPr/>
          <p:nvPr/>
        </p:nvGrpSpPr>
        <p:grpSpPr>
          <a:xfrm>
            <a:off x="1423649" y="5514540"/>
            <a:ext cx="143343" cy="402333"/>
            <a:chOff x="1423649" y="5514540"/>
            <a:chExt cx="143343" cy="4023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F805F-7064-0D4C-847C-DC7596881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F66F1D-26C8-CB4C-A61A-36608253A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0FE77-79E8-C546-BFC6-0CCAB18FCFC9}"/>
              </a:ext>
            </a:extLst>
          </p:cNvPr>
          <p:cNvGrpSpPr/>
          <p:nvPr/>
        </p:nvGrpSpPr>
        <p:grpSpPr>
          <a:xfrm>
            <a:off x="1495320" y="3945019"/>
            <a:ext cx="143343" cy="402333"/>
            <a:chOff x="1423649" y="5514540"/>
            <a:chExt cx="143343" cy="40233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3235D0-B66B-714C-89B0-9386C89B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2B702B-FA4B-BB45-A846-54C0750F46C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9F899-53F8-5A4A-B905-DCD4AE7F6DFF}"/>
              </a:ext>
            </a:extLst>
          </p:cNvPr>
          <p:cNvGrpSpPr/>
          <p:nvPr/>
        </p:nvGrpSpPr>
        <p:grpSpPr>
          <a:xfrm>
            <a:off x="2241486" y="3325523"/>
            <a:ext cx="143343" cy="402333"/>
            <a:chOff x="1423649" y="5514540"/>
            <a:chExt cx="143343" cy="4023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B30694-8545-DA45-9CC8-1D91532D1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1A42BF-7237-B94C-B11C-9F939DE726B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8A632E-4435-5746-BBCE-C39C79AFD8C4}"/>
              </a:ext>
            </a:extLst>
          </p:cNvPr>
          <p:cNvGrpSpPr/>
          <p:nvPr/>
        </p:nvGrpSpPr>
        <p:grpSpPr>
          <a:xfrm>
            <a:off x="2857024" y="3325522"/>
            <a:ext cx="143343" cy="402333"/>
            <a:chOff x="1423649" y="5514540"/>
            <a:chExt cx="143343" cy="402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A7CBE-10AD-CA4B-A583-3BF18F96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AEA7A6-77E6-B64C-872F-A267CEE61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30B5E5-062D-DF40-A687-C115077764A2}"/>
              </a:ext>
            </a:extLst>
          </p:cNvPr>
          <p:cNvGrpSpPr/>
          <p:nvPr/>
        </p:nvGrpSpPr>
        <p:grpSpPr>
          <a:xfrm>
            <a:off x="3427925" y="3334667"/>
            <a:ext cx="143343" cy="402333"/>
            <a:chOff x="1423649" y="5514540"/>
            <a:chExt cx="143343" cy="4023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55EB7E-60B2-7443-8A83-1617A07DD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790389-DF47-8B42-88B3-DA774BA63801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86F4B0-5B56-DE43-BA63-3AFC43A1EBBC}"/>
              </a:ext>
            </a:extLst>
          </p:cNvPr>
          <p:cNvGrpSpPr/>
          <p:nvPr/>
        </p:nvGrpSpPr>
        <p:grpSpPr>
          <a:xfrm>
            <a:off x="1471570" y="2840201"/>
            <a:ext cx="143343" cy="402333"/>
            <a:chOff x="1423649" y="5514540"/>
            <a:chExt cx="143343" cy="4023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41B208-80C7-4F49-B624-84AAC4716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45E634-0E04-0E4A-B621-DB42788D6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31325E-9CB7-964A-9CC0-357180238BDC}"/>
              </a:ext>
            </a:extLst>
          </p:cNvPr>
          <p:cNvCxnSpPr>
            <a:cxnSpLocks/>
          </p:cNvCxnSpPr>
          <p:nvPr/>
        </p:nvCxnSpPr>
        <p:spPr>
          <a:xfrm>
            <a:off x="2372954" y="2242518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924D3D-41E8-964B-BAA2-C895BCB0F0C5}"/>
              </a:ext>
            </a:extLst>
          </p:cNvPr>
          <p:cNvGrpSpPr/>
          <p:nvPr/>
        </p:nvGrpSpPr>
        <p:grpSpPr>
          <a:xfrm>
            <a:off x="2857024" y="2242518"/>
            <a:ext cx="143343" cy="402333"/>
            <a:chOff x="1423649" y="5514540"/>
            <a:chExt cx="143343" cy="40233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673462-4665-4543-AA54-F352962CE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E502F1C-D810-A44C-934E-8F96F230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D73C05-862A-954B-ACA3-CBAFBFF616A7}"/>
              </a:ext>
            </a:extLst>
          </p:cNvPr>
          <p:cNvGrpSpPr/>
          <p:nvPr/>
        </p:nvGrpSpPr>
        <p:grpSpPr>
          <a:xfrm>
            <a:off x="3427925" y="2229458"/>
            <a:ext cx="143343" cy="402333"/>
            <a:chOff x="1423649" y="5514540"/>
            <a:chExt cx="143343" cy="40233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FF2AD0-5289-8440-BED1-5E2BAE168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78D3D6-00B9-7944-ADDE-B3E6234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CBCF65-E607-A943-8B72-19A2BB5709D5}"/>
              </a:ext>
            </a:extLst>
          </p:cNvPr>
          <p:cNvCxnSpPr>
            <a:cxnSpLocks/>
          </p:cNvCxnSpPr>
          <p:nvPr/>
        </p:nvCxnSpPr>
        <p:spPr>
          <a:xfrm flipV="1">
            <a:off x="1548421" y="1871312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CB2576-7388-6B49-A662-9D283D56804E}"/>
              </a:ext>
            </a:extLst>
          </p:cNvPr>
          <p:cNvSpPr txBox="1"/>
          <p:nvPr/>
        </p:nvSpPr>
        <p:spPr>
          <a:xfrm>
            <a:off x="7633335" y="1536210"/>
            <a:ext cx="4833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Relaxes to </a:t>
            </a:r>
          </a:p>
          <a:p>
            <a:r>
              <a:rPr lang="en-US" sz="2400" dirty="0"/>
              <a:t>[Ar]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[Ne] </a:t>
            </a:r>
            <a:r>
              <a:rPr lang="en-US" sz="2400" dirty="0"/>
              <a:t>3s</a:t>
            </a:r>
            <a:r>
              <a:rPr lang="en-US" sz="2400" baseline="30000" dirty="0"/>
              <a:t>2</a:t>
            </a:r>
            <a:r>
              <a:rPr lang="en-US" sz="2400" dirty="0"/>
              <a:t>3p</a:t>
            </a:r>
            <a:r>
              <a:rPr lang="en-US" sz="2400" baseline="30000" dirty="0"/>
              <a:t>5</a:t>
            </a:r>
            <a:r>
              <a:rPr lang="en-US" sz="2400" dirty="0"/>
              <a:t>4s</a:t>
            </a:r>
            <a:r>
              <a:rPr lang="en-US" sz="2400" baseline="30000" dirty="0"/>
              <a:t>1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4A15FE4B-30CA-7F4F-B048-2A90FE70A15F}"/>
              </a:ext>
            </a:extLst>
          </p:cNvPr>
          <p:cNvSpPr/>
          <p:nvPr/>
        </p:nvSpPr>
        <p:spPr>
          <a:xfrm flipV="1">
            <a:off x="-1144058" y="593117"/>
            <a:ext cx="4571983" cy="1479362"/>
          </a:xfrm>
          <a:prstGeom prst="arc">
            <a:avLst>
              <a:gd name="adj1" fmla="val 18634752"/>
              <a:gd name="adj2" fmla="val 205768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0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11" name="Picture 1" descr="page1image29230096">
            <a:extLst>
              <a:ext uri="{FF2B5EF4-FFF2-40B4-BE49-F238E27FC236}">
                <a16:creationId xmlns:a16="http://schemas.microsoft.com/office/drawing/2014/main" id="{86C72861-F448-8349-A59B-872F8E32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359B5-CBAC-524A-8579-3239C3E210A2}"/>
              </a:ext>
            </a:extLst>
          </p:cNvPr>
          <p:cNvGrpSpPr/>
          <p:nvPr/>
        </p:nvGrpSpPr>
        <p:grpSpPr>
          <a:xfrm>
            <a:off x="1423649" y="5514540"/>
            <a:ext cx="143343" cy="402333"/>
            <a:chOff x="1423649" y="5514540"/>
            <a:chExt cx="143343" cy="4023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5F805F-7064-0D4C-847C-DC7596881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F66F1D-26C8-CB4C-A61A-36608253A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0FE77-79E8-C546-BFC6-0CCAB18FCFC9}"/>
              </a:ext>
            </a:extLst>
          </p:cNvPr>
          <p:cNvGrpSpPr/>
          <p:nvPr/>
        </p:nvGrpSpPr>
        <p:grpSpPr>
          <a:xfrm>
            <a:off x="1495320" y="3945019"/>
            <a:ext cx="143343" cy="402333"/>
            <a:chOff x="1423649" y="5514540"/>
            <a:chExt cx="143343" cy="40233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3235D0-B66B-714C-89B0-9386C89B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2B702B-FA4B-BB45-A846-54C0750F46C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9F899-53F8-5A4A-B905-DCD4AE7F6DFF}"/>
              </a:ext>
            </a:extLst>
          </p:cNvPr>
          <p:cNvGrpSpPr/>
          <p:nvPr/>
        </p:nvGrpSpPr>
        <p:grpSpPr>
          <a:xfrm>
            <a:off x="2241486" y="3325523"/>
            <a:ext cx="143343" cy="402333"/>
            <a:chOff x="1423649" y="5514540"/>
            <a:chExt cx="143343" cy="4023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B30694-8545-DA45-9CC8-1D91532D1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1A42BF-7237-B94C-B11C-9F939DE726B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8A632E-4435-5746-BBCE-C39C79AFD8C4}"/>
              </a:ext>
            </a:extLst>
          </p:cNvPr>
          <p:cNvGrpSpPr/>
          <p:nvPr/>
        </p:nvGrpSpPr>
        <p:grpSpPr>
          <a:xfrm>
            <a:off x="2857024" y="3325522"/>
            <a:ext cx="143343" cy="402333"/>
            <a:chOff x="1423649" y="5514540"/>
            <a:chExt cx="143343" cy="402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A7CBE-10AD-CA4B-A583-3BF18F96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AEA7A6-77E6-B64C-872F-A267CEE61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30B5E5-062D-DF40-A687-C115077764A2}"/>
              </a:ext>
            </a:extLst>
          </p:cNvPr>
          <p:cNvGrpSpPr/>
          <p:nvPr/>
        </p:nvGrpSpPr>
        <p:grpSpPr>
          <a:xfrm>
            <a:off x="3427925" y="3334667"/>
            <a:ext cx="143343" cy="402333"/>
            <a:chOff x="1423649" y="5514540"/>
            <a:chExt cx="143343" cy="4023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55EB7E-60B2-7443-8A83-1617A07DD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790389-DF47-8B42-88B3-DA774BA63801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86F4B0-5B56-DE43-BA63-3AFC43A1EBBC}"/>
              </a:ext>
            </a:extLst>
          </p:cNvPr>
          <p:cNvGrpSpPr/>
          <p:nvPr/>
        </p:nvGrpSpPr>
        <p:grpSpPr>
          <a:xfrm>
            <a:off x="1471570" y="2840201"/>
            <a:ext cx="143343" cy="402333"/>
            <a:chOff x="1423649" y="5514540"/>
            <a:chExt cx="143343" cy="40233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41B208-80C7-4F49-B624-84AAC4716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345E634-0E04-0E4A-B621-DB42788D6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31325E-9CB7-964A-9CC0-357180238BDC}"/>
              </a:ext>
            </a:extLst>
          </p:cNvPr>
          <p:cNvCxnSpPr>
            <a:cxnSpLocks/>
          </p:cNvCxnSpPr>
          <p:nvPr/>
        </p:nvCxnSpPr>
        <p:spPr>
          <a:xfrm>
            <a:off x="2372954" y="2242518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924D3D-41E8-964B-BAA2-C895BCB0F0C5}"/>
              </a:ext>
            </a:extLst>
          </p:cNvPr>
          <p:cNvGrpSpPr/>
          <p:nvPr/>
        </p:nvGrpSpPr>
        <p:grpSpPr>
          <a:xfrm>
            <a:off x="2857024" y="2242518"/>
            <a:ext cx="143343" cy="402333"/>
            <a:chOff x="1423649" y="5514540"/>
            <a:chExt cx="143343" cy="40233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673462-4665-4543-AA54-F352962CE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E502F1C-D810-A44C-934E-8F96F230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D73C05-862A-954B-ACA3-CBAFBFF616A7}"/>
              </a:ext>
            </a:extLst>
          </p:cNvPr>
          <p:cNvGrpSpPr/>
          <p:nvPr/>
        </p:nvGrpSpPr>
        <p:grpSpPr>
          <a:xfrm>
            <a:off x="3427925" y="2229458"/>
            <a:ext cx="143343" cy="402333"/>
            <a:chOff x="1423649" y="5514540"/>
            <a:chExt cx="143343" cy="40233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FF2AD0-5289-8440-BED1-5E2BAE168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49" y="5514540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78D3D6-00B9-7944-ADDE-B3E6234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6992" y="5523685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CBCF65-E607-A943-8B72-19A2BB5709D5}"/>
              </a:ext>
            </a:extLst>
          </p:cNvPr>
          <p:cNvCxnSpPr>
            <a:cxnSpLocks/>
          </p:cNvCxnSpPr>
          <p:nvPr/>
        </p:nvCxnSpPr>
        <p:spPr>
          <a:xfrm flipV="1">
            <a:off x="1548421" y="1871312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4D4EE8-593E-5D4B-8B0C-4A4EE83E0C0E}"/>
              </a:ext>
            </a:extLst>
          </p:cNvPr>
          <p:cNvSpPr txBox="1"/>
          <p:nvPr/>
        </p:nvSpPr>
        <p:spPr>
          <a:xfrm>
            <a:off x="7633335" y="1536210"/>
            <a:ext cx="455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photon visible? 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FE0BBBA7-24F1-5743-BCF5-1939784CF928}"/>
              </a:ext>
            </a:extLst>
          </p:cNvPr>
          <p:cNvSpPr/>
          <p:nvPr/>
        </p:nvSpPr>
        <p:spPr>
          <a:xfrm flipV="1">
            <a:off x="-1144058" y="593117"/>
            <a:ext cx="4571983" cy="1479362"/>
          </a:xfrm>
          <a:prstGeom prst="arc">
            <a:avLst>
              <a:gd name="adj1" fmla="val 18634752"/>
              <a:gd name="adj2" fmla="val 205768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7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410311" y="1536210"/>
            <a:ext cx="44997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Spartan say?</a:t>
            </a:r>
          </a:p>
          <a:p>
            <a:endParaRPr lang="en-US" sz="2400" dirty="0"/>
          </a:p>
          <a:p>
            <a:r>
              <a:rPr lang="en-US" sz="2400" dirty="0"/>
              <a:t>What’s the energy of the LUMO?</a:t>
            </a:r>
          </a:p>
          <a:p>
            <a:endParaRPr lang="en-US" sz="2400" dirty="0"/>
          </a:p>
          <a:p>
            <a:r>
              <a:rPr lang="en-US" sz="2400" dirty="0"/>
              <a:t>What’s the energy of the LUMO+1?</a:t>
            </a:r>
          </a:p>
          <a:p>
            <a:endParaRPr lang="en-US" sz="2400" dirty="0"/>
          </a:p>
          <a:p>
            <a:r>
              <a:rPr lang="en-US" sz="2400" dirty="0"/>
              <a:t>What’s the gap?</a:t>
            </a:r>
          </a:p>
          <a:p>
            <a:endParaRPr lang="en-US" sz="2400" dirty="0"/>
          </a:p>
          <a:p>
            <a:r>
              <a:rPr lang="en-US" sz="2400" dirty="0"/>
              <a:t>Is the resulting photon visible?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A58E9B-755A-EB41-AA65-38785A31A823}"/>
              </a:ext>
            </a:extLst>
          </p:cNvPr>
          <p:cNvGrpSpPr/>
          <p:nvPr/>
        </p:nvGrpSpPr>
        <p:grpSpPr>
          <a:xfrm>
            <a:off x="-124432" y="654050"/>
            <a:ext cx="7391400" cy="5549900"/>
            <a:chOff x="-124432" y="654050"/>
            <a:chExt cx="7391400" cy="5549900"/>
          </a:xfrm>
        </p:grpSpPr>
        <p:pic>
          <p:nvPicPr>
            <p:cNvPr id="37" name="Picture 1" descr="page1image29230096">
              <a:extLst>
                <a:ext uri="{FF2B5EF4-FFF2-40B4-BE49-F238E27FC236}">
                  <a16:creationId xmlns:a16="http://schemas.microsoft.com/office/drawing/2014/main" id="{1BF2D9FB-4196-624E-B5B3-2F2A219F5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F02E27-92EA-BE40-AAE2-2D18128A38FC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403768B-B6B9-AF45-8809-1EC1FD6286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29F8EB8C-662A-DB48-976C-10D17EFA1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80BE0D-8892-A341-B73C-6F7E7370A87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1659936-E226-794E-81F7-D05C98CCD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4E0EC64-155A-5646-8CD1-69845CF4A8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CF6CBC-DE07-024B-9CDE-2B948FB2ADFC}"/>
                </a:ext>
              </a:extLst>
            </p:cNvPr>
            <p:cNvGrpSpPr/>
            <p:nvPr/>
          </p:nvGrpSpPr>
          <p:grpSpPr>
            <a:xfrm>
              <a:off x="2241486" y="3325523"/>
              <a:ext cx="143343" cy="402333"/>
              <a:chOff x="1423649" y="5514540"/>
              <a:chExt cx="143343" cy="402333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6F813A3-D2B3-8F4D-AA3D-4634A155EB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A15A68B-433C-3742-915A-AC23C5A33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7FEB58E-C4B4-0E4D-974D-63F8EFCAFF3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D28CAB2-E2D2-2946-8E6B-CED0B7A1D6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EF3D590-987C-C042-A354-F642712F0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AE591A2-CC5A-144A-8980-887175D01E7F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A7A0E7C-E528-504D-ABC7-F4EBA71034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46596B1-66A9-AF4F-9FB8-EB51FA4F5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1018E6B-BB65-0C4E-884C-6205AF94491F}"/>
                </a:ext>
              </a:extLst>
            </p:cNvPr>
            <p:cNvGrpSpPr/>
            <p:nvPr/>
          </p:nvGrpSpPr>
          <p:grpSpPr>
            <a:xfrm>
              <a:off x="1471570" y="2840201"/>
              <a:ext cx="143343" cy="402333"/>
              <a:chOff x="1423649" y="5514540"/>
              <a:chExt cx="143343" cy="402333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E615155-4997-8D48-9EFF-45F336D2D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3A36C54-7E72-F24A-B2A5-71810891BA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81D280E-429C-3C48-9BB6-6AFADF3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372954" y="2242518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63CB0C-BD6C-BF4C-94C8-31A3EAE9980A}"/>
                </a:ext>
              </a:extLst>
            </p:cNvPr>
            <p:cNvGrpSpPr/>
            <p:nvPr/>
          </p:nvGrpSpPr>
          <p:grpSpPr>
            <a:xfrm>
              <a:off x="2857024" y="2242518"/>
              <a:ext cx="143343" cy="402333"/>
              <a:chOff x="1423649" y="5514540"/>
              <a:chExt cx="143343" cy="402333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4AB1B7C-B2E2-A546-B559-9E05655E48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C0F710F-0B6F-F44D-9A1E-A1DD3211C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DA3EA4-E828-7F44-BB77-C2630780EDF4}"/>
                </a:ext>
              </a:extLst>
            </p:cNvPr>
            <p:cNvGrpSpPr/>
            <p:nvPr/>
          </p:nvGrpSpPr>
          <p:grpSpPr>
            <a:xfrm>
              <a:off x="3427925" y="2229458"/>
              <a:ext cx="143343" cy="402333"/>
              <a:chOff x="1423649" y="5514540"/>
              <a:chExt cx="143343" cy="402333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48641C3-6E29-6F40-B624-0A964D680B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C9C0DF5-9C32-B048-A8A9-4A74F1FF2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89B39-FBB7-3949-80F3-1C09E7DA7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1486" y="2251663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2D730631-6B25-6F42-96D5-9BF39C8AB49F}"/>
              </a:ext>
            </a:extLst>
          </p:cNvPr>
          <p:cNvSpPr/>
          <p:nvPr/>
        </p:nvSpPr>
        <p:spPr>
          <a:xfrm>
            <a:off x="3749040" y="1735878"/>
            <a:ext cx="186848" cy="298662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6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Argon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633335" y="1536210"/>
            <a:ext cx="4276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Spartan says:</a:t>
            </a:r>
          </a:p>
          <a:p>
            <a:r>
              <a:rPr lang="en-US" sz="2400" dirty="0"/>
              <a:t>LUMO+1 energy =+16.8 eV</a:t>
            </a:r>
          </a:p>
          <a:p>
            <a:r>
              <a:rPr lang="en-US" sz="2400" dirty="0"/>
              <a:t>LUMO energy = +13.7 eV</a:t>
            </a:r>
          </a:p>
          <a:p>
            <a:endParaRPr lang="en-US" sz="2400" dirty="0"/>
          </a:p>
          <a:p>
            <a:r>
              <a:rPr lang="en-US" sz="2400" dirty="0"/>
              <a:t>Gap = 16.8 – 13.7 eV = </a:t>
            </a:r>
            <a:r>
              <a:rPr lang="en-US" sz="2400" b="1" dirty="0"/>
              <a:t>3.1 eV</a:t>
            </a:r>
          </a:p>
          <a:p>
            <a:endParaRPr lang="en-US" sz="2400" dirty="0"/>
          </a:p>
          <a:p>
            <a:r>
              <a:rPr lang="en-US" sz="2400" dirty="0"/>
              <a:t>Gap is between 1.8 &amp; 3.6 eV </a:t>
            </a:r>
          </a:p>
          <a:p>
            <a:r>
              <a:rPr lang="en-US" sz="2400" dirty="0"/>
              <a:t>=&gt; Visible photon!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A58E9B-755A-EB41-AA65-38785A31A823}"/>
              </a:ext>
            </a:extLst>
          </p:cNvPr>
          <p:cNvGrpSpPr/>
          <p:nvPr/>
        </p:nvGrpSpPr>
        <p:grpSpPr>
          <a:xfrm>
            <a:off x="-124432" y="654050"/>
            <a:ext cx="7391400" cy="5549900"/>
            <a:chOff x="-124432" y="654050"/>
            <a:chExt cx="7391400" cy="5549900"/>
          </a:xfrm>
        </p:grpSpPr>
        <p:pic>
          <p:nvPicPr>
            <p:cNvPr id="37" name="Picture 1" descr="page1image29230096">
              <a:extLst>
                <a:ext uri="{FF2B5EF4-FFF2-40B4-BE49-F238E27FC236}">
                  <a16:creationId xmlns:a16="http://schemas.microsoft.com/office/drawing/2014/main" id="{1BF2D9FB-4196-624E-B5B3-2F2A219F5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F02E27-92EA-BE40-AAE2-2D18128A38FC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403768B-B6B9-AF45-8809-1EC1FD6286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29F8EB8C-662A-DB48-976C-10D17EFA1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80BE0D-8892-A341-B73C-6F7E7370A87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1659936-E226-794E-81F7-D05C98CCD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4E0EC64-155A-5646-8CD1-69845CF4A8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CF6CBC-DE07-024B-9CDE-2B948FB2ADFC}"/>
                </a:ext>
              </a:extLst>
            </p:cNvPr>
            <p:cNvGrpSpPr/>
            <p:nvPr/>
          </p:nvGrpSpPr>
          <p:grpSpPr>
            <a:xfrm>
              <a:off x="2241486" y="3325523"/>
              <a:ext cx="143343" cy="402333"/>
              <a:chOff x="1423649" y="5514540"/>
              <a:chExt cx="143343" cy="402333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6F813A3-D2B3-8F4D-AA3D-4634A155EB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A15A68B-433C-3742-915A-AC23C5A33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7FEB58E-C4B4-0E4D-974D-63F8EFCAFF3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D28CAB2-E2D2-2946-8E6B-CED0B7A1D6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EF3D590-987C-C042-A354-F642712F0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AE591A2-CC5A-144A-8980-887175D01E7F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A7A0E7C-E528-504D-ABC7-F4EBA71034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46596B1-66A9-AF4F-9FB8-EB51FA4F5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1018E6B-BB65-0C4E-884C-6205AF94491F}"/>
                </a:ext>
              </a:extLst>
            </p:cNvPr>
            <p:cNvGrpSpPr/>
            <p:nvPr/>
          </p:nvGrpSpPr>
          <p:grpSpPr>
            <a:xfrm>
              <a:off x="1471570" y="2840201"/>
              <a:ext cx="143343" cy="402333"/>
              <a:chOff x="1423649" y="5514540"/>
              <a:chExt cx="143343" cy="402333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E615155-4997-8D48-9EFF-45F336D2D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3A36C54-7E72-F24A-B2A5-71810891BA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81D280E-429C-3C48-9BB6-6AFADF3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372954" y="2242518"/>
              <a:ext cx="0" cy="3931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63CB0C-BD6C-BF4C-94C8-31A3EAE9980A}"/>
                </a:ext>
              </a:extLst>
            </p:cNvPr>
            <p:cNvGrpSpPr/>
            <p:nvPr/>
          </p:nvGrpSpPr>
          <p:grpSpPr>
            <a:xfrm>
              <a:off x="2857024" y="2242518"/>
              <a:ext cx="143343" cy="402333"/>
              <a:chOff x="1423649" y="5514540"/>
              <a:chExt cx="143343" cy="402333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4AB1B7C-B2E2-A546-B559-9E05655E48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C0F710F-0B6F-F44D-9A1E-A1DD3211C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DA3EA4-E828-7F44-BB77-C2630780EDF4}"/>
                </a:ext>
              </a:extLst>
            </p:cNvPr>
            <p:cNvGrpSpPr/>
            <p:nvPr/>
          </p:nvGrpSpPr>
          <p:grpSpPr>
            <a:xfrm>
              <a:off x="3427925" y="2229458"/>
              <a:ext cx="143343" cy="402333"/>
              <a:chOff x="1423649" y="5514540"/>
              <a:chExt cx="143343" cy="402333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48641C3-6E29-6F40-B624-0A964D680B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C9C0DF5-9C32-B048-A8A9-4A74F1FF2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89B39-FBB7-3949-80F3-1C09E7DA7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1486" y="2251663"/>
              <a:ext cx="0" cy="4023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A278DA2-0F09-E848-B94C-C1B64CD65500}"/>
              </a:ext>
            </a:extLst>
          </p:cNvPr>
          <p:cNvSpPr/>
          <p:nvPr/>
        </p:nvSpPr>
        <p:spPr>
          <a:xfrm>
            <a:off x="3749040" y="1735878"/>
            <a:ext cx="186848" cy="298662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9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6"/>
            <a:ext cx="3685357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Aurora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80F74-059E-AC47-AF9D-C20F99B667DE}"/>
              </a:ext>
            </a:extLst>
          </p:cNvPr>
          <p:cNvSpPr txBox="1"/>
          <p:nvPr/>
        </p:nvSpPr>
        <p:spPr>
          <a:xfrm>
            <a:off x="128778" y="2090172"/>
            <a:ext cx="45803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hlinkClick r:id="rId3"/>
              </a:rPr>
              <a:t>Aurora</a:t>
            </a:r>
            <a:r>
              <a:rPr lang="en-US" sz="2400" dirty="0"/>
              <a:t> </a:t>
            </a:r>
          </a:p>
          <a:p>
            <a:r>
              <a:rPr lang="en-US" sz="2400" dirty="0"/>
              <a:t>High-energy solar particles excite electrons on oxygen and nitrogen atoms.</a:t>
            </a:r>
          </a:p>
          <a:p>
            <a:endParaRPr lang="en-US" sz="2400" dirty="0"/>
          </a:p>
          <a:p>
            <a:r>
              <a:rPr lang="en-US" sz="2400" dirty="0"/>
              <a:t>Subsequent relaxation causes photons to be emitted (green, red).</a:t>
            </a:r>
          </a:p>
        </p:txBody>
      </p:sp>
      <p:pic>
        <p:nvPicPr>
          <p:cNvPr id="1026" name="Picture 2" descr="What Are the Northern Lights? - Aurora Hunter">
            <a:extLst>
              <a:ext uri="{FF2B5EF4-FFF2-40B4-BE49-F238E27FC236}">
                <a16:creationId xmlns:a16="http://schemas.microsoft.com/office/drawing/2014/main" id="{05E63735-31C0-F141-B327-91627E179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99" y="1772885"/>
            <a:ext cx="6185726" cy="39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62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6"/>
            <a:ext cx="3685357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Aurora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FA4083-2FAD-8644-813B-FF64CDA9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438253"/>
            <a:ext cx="7029451" cy="6222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51FEB-F651-E245-AD9F-B804764C5B5B}"/>
              </a:ext>
            </a:extLst>
          </p:cNvPr>
          <p:cNvSpPr txBox="1"/>
          <p:nvPr/>
        </p:nvSpPr>
        <p:spPr>
          <a:xfrm>
            <a:off x="128778" y="2090172"/>
            <a:ext cx="45803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hlinkClick r:id="rId4"/>
              </a:rPr>
              <a:t>Aurora</a:t>
            </a:r>
            <a:r>
              <a:rPr lang="en-US" sz="2400" dirty="0"/>
              <a:t> </a:t>
            </a:r>
          </a:p>
          <a:p>
            <a:r>
              <a:rPr lang="en-US" sz="2400" dirty="0"/>
              <a:t>High-energy solar particles excite electrons on oxygen and nitrogen atoms.</a:t>
            </a:r>
          </a:p>
          <a:p>
            <a:endParaRPr lang="en-US" sz="2400" dirty="0"/>
          </a:p>
          <a:p>
            <a:r>
              <a:rPr lang="en-US" sz="2400" dirty="0"/>
              <a:t>Subsequent relaxation causes photons to be emitted (green, red).</a:t>
            </a:r>
          </a:p>
        </p:txBody>
      </p:sp>
    </p:spTree>
    <p:extLst>
      <p:ext uri="{BB962C8B-B14F-4D97-AF65-F5344CB8AC3E}">
        <p14:creationId xmlns:p14="http://schemas.microsoft.com/office/powerpoint/2010/main" val="410849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do molecules emit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D7C572BA-754E-9448-8843-F6C4B3B830C9}"/>
              </a:ext>
            </a:extLst>
          </p:cNvPr>
          <p:cNvSpPr/>
          <p:nvPr/>
        </p:nvSpPr>
        <p:spPr>
          <a:xfrm flipH="1">
            <a:off x="1632029" y="2453299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93C15-5901-E541-82C0-2790AF33CDB7}"/>
              </a:ext>
            </a:extLst>
          </p:cNvPr>
          <p:cNvSpPr txBox="1"/>
          <p:nvPr/>
        </p:nvSpPr>
        <p:spPr>
          <a:xfrm>
            <a:off x="4682163" y="3584301"/>
            <a:ext cx="7391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2: Relaxation and emission</a:t>
            </a:r>
          </a:p>
          <a:p>
            <a:pPr algn="ctr"/>
            <a:endParaRPr lang="en-US" sz="2400" dirty="0"/>
          </a:p>
          <a:p>
            <a:r>
              <a:rPr lang="en-US" sz="2400" dirty="0"/>
              <a:t>From the excited configuration </a:t>
            </a:r>
            <a:r>
              <a:rPr lang="en-US" sz="2400" b="1" dirty="0"/>
              <a:t>1s</a:t>
            </a:r>
            <a:r>
              <a:rPr lang="en-US" sz="2400" b="1" baseline="30000" dirty="0"/>
              <a:t>1</a:t>
            </a:r>
            <a:r>
              <a:rPr lang="en-US" sz="2400" b="1" dirty="0"/>
              <a:t>3p</a:t>
            </a:r>
            <a:r>
              <a:rPr lang="en-US" sz="2400" b="1" baseline="30000" dirty="0"/>
              <a:t>1</a:t>
            </a:r>
            <a:r>
              <a:rPr lang="en-US" sz="2400" dirty="0"/>
              <a:t>, the electron drops to a slightly lower energy configuration, </a:t>
            </a:r>
            <a:r>
              <a:rPr lang="en-US" sz="2400" b="1" dirty="0"/>
              <a:t>1s</a:t>
            </a:r>
            <a:r>
              <a:rPr lang="en-US" sz="2400" b="1" baseline="30000" dirty="0"/>
              <a:t>1</a:t>
            </a:r>
            <a:r>
              <a:rPr lang="en-US" sz="2400" b="1" dirty="0"/>
              <a:t>3s</a:t>
            </a:r>
            <a:r>
              <a:rPr lang="en-US" sz="2400" b="1" baseline="30000" dirty="0"/>
              <a:t>1</a:t>
            </a:r>
            <a:r>
              <a:rPr lang="en-US" sz="2400" dirty="0"/>
              <a:t>. The drop causes a spark of light (</a:t>
            </a:r>
            <a:r>
              <a:rPr lang="en-US" sz="2400" b="1" dirty="0"/>
              <a:t>photon</a:t>
            </a:r>
            <a:r>
              <a:rPr lang="en-US" sz="2400" dirty="0"/>
              <a:t>) to be emitted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9202E-C3DE-6644-B95E-BFF08DD0FCBA}"/>
              </a:ext>
            </a:extLst>
          </p:cNvPr>
          <p:cNvSpPr/>
          <p:nvPr/>
        </p:nvSpPr>
        <p:spPr>
          <a:xfrm>
            <a:off x="4682163" y="5788451"/>
            <a:ext cx="609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key point is that the </a:t>
            </a:r>
            <a:r>
              <a:rPr lang="en-US" sz="2400" b="1" dirty="0"/>
              <a:t>energy lost by the atom </a:t>
            </a:r>
            <a:r>
              <a:rPr lang="en-US" sz="2400" dirty="0"/>
              <a:t>becomes the </a:t>
            </a:r>
            <a:r>
              <a:rPr lang="en-US" sz="2400" b="1" dirty="0"/>
              <a:t>energy of the photon</a:t>
            </a:r>
            <a:r>
              <a:rPr lang="en-US" sz="2400" dirty="0"/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B9B1E21-F055-B241-9FF7-BCA377B8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29" y="936728"/>
            <a:ext cx="2278366" cy="303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9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do molecules emit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434FA-4B72-E144-8731-F7989E0C7D83}"/>
              </a:ext>
            </a:extLst>
          </p:cNvPr>
          <p:cNvSpPr txBox="1"/>
          <p:nvPr/>
        </p:nvSpPr>
        <p:spPr>
          <a:xfrm>
            <a:off x="4682163" y="3584301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drop causes another spark of light (</a:t>
            </a:r>
            <a:r>
              <a:rPr lang="en-US" sz="2400" b="1" dirty="0"/>
              <a:t>photon</a:t>
            </a:r>
            <a:r>
              <a:rPr lang="en-US" sz="2400" dirty="0"/>
              <a:t>) to be emitted</a:t>
            </a:r>
          </a:p>
        </p:txBody>
      </p:sp>
    </p:spTree>
    <p:extLst>
      <p:ext uri="{BB962C8B-B14F-4D97-AF65-F5344CB8AC3E}">
        <p14:creationId xmlns:p14="http://schemas.microsoft.com/office/powerpoint/2010/main" val="292869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9CEB0-8B70-C64C-86FE-EC11A85B9025}"/>
              </a:ext>
            </a:extLst>
          </p:cNvPr>
          <p:cNvSpPr txBox="1"/>
          <p:nvPr/>
        </p:nvSpPr>
        <p:spPr>
          <a:xfrm>
            <a:off x="4627443" y="3315312"/>
            <a:ext cx="5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Two </a:t>
            </a:r>
            <a:r>
              <a:rPr lang="en-US" sz="2400" b="1" dirty="0">
                <a:sym typeface="Wingdings" pitchFamily="2" charset="2"/>
              </a:rPr>
              <a:t>l</a:t>
            </a:r>
            <a:r>
              <a:rPr lang="en-US" sz="2400" b="1" dirty="0"/>
              <a:t>ow-energy photons </a:t>
            </a:r>
            <a:r>
              <a:rPr lang="en-US" sz="2400" dirty="0"/>
              <a:t>are emitted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F3B44-CB78-D24C-A4B5-59CE88D01D61}"/>
              </a:ext>
            </a:extLst>
          </p:cNvPr>
          <p:cNvSpPr txBox="1"/>
          <p:nvPr/>
        </p:nvSpPr>
        <p:spPr>
          <a:xfrm>
            <a:off x="2328611" y="4631697"/>
            <a:ext cx="2707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One </a:t>
            </a:r>
            <a:r>
              <a:rPr lang="en-US" sz="2400" b="1" dirty="0">
                <a:sym typeface="Wingdings" pitchFamily="2" charset="2"/>
              </a:rPr>
              <a:t>high</a:t>
            </a:r>
            <a:r>
              <a:rPr lang="en-US" sz="2400" b="1" dirty="0"/>
              <a:t>-energy photon </a:t>
            </a:r>
            <a:r>
              <a:rPr lang="en-US" sz="2400" dirty="0"/>
              <a:t>is emitted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80BABF2-22B7-7742-9A5D-134285A2C1A5}"/>
              </a:ext>
            </a:extLst>
          </p:cNvPr>
          <p:cNvSpPr/>
          <p:nvPr/>
        </p:nvSpPr>
        <p:spPr>
          <a:xfrm>
            <a:off x="4144488" y="3006207"/>
            <a:ext cx="261257" cy="10789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1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What about the color of the light?</a:t>
            </a:r>
          </a:p>
        </p:txBody>
      </p:sp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2" y="654050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7800-1AB6-FB44-A70B-5221843A3F74}"/>
              </a:ext>
            </a:extLst>
          </p:cNvPr>
          <p:cNvCxnSpPr/>
          <p:nvPr/>
        </p:nvCxnSpPr>
        <p:spPr>
          <a:xfrm flipV="1">
            <a:off x="1435224" y="551454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4525C4-052F-FB44-A427-EB11D7D50555}"/>
              </a:ext>
            </a:extLst>
          </p:cNvPr>
          <p:cNvCxnSpPr>
            <a:cxnSpLocks/>
          </p:cNvCxnSpPr>
          <p:nvPr/>
        </p:nvCxnSpPr>
        <p:spPr>
          <a:xfrm>
            <a:off x="1539433" y="2847474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CFB98E-B902-E648-BFCE-BBEB3E63BA4B}"/>
              </a:ext>
            </a:extLst>
          </p:cNvPr>
          <p:cNvSpPr/>
          <p:nvPr/>
        </p:nvSpPr>
        <p:spPr>
          <a:xfrm>
            <a:off x="1585189" y="3006207"/>
            <a:ext cx="599955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E1FBA4C-734F-7C41-A684-300DAB28866D}"/>
              </a:ext>
            </a:extLst>
          </p:cNvPr>
          <p:cNvSpPr/>
          <p:nvPr/>
        </p:nvSpPr>
        <p:spPr>
          <a:xfrm flipH="1">
            <a:off x="1632029" y="3624780"/>
            <a:ext cx="706057" cy="1079876"/>
          </a:xfrm>
          <a:prstGeom prst="arc">
            <a:avLst>
              <a:gd name="adj1" fmla="val 16200000"/>
              <a:gd name="adj2" fmla="val 2034061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ADA934-9F19-CD47-AB2B-33D23B225BD4}"/>
              </a:ext>
            </a:extLst>
          </p:cNvPr>
          <p:cNvSpPr/>
          <p:nvPr/>
        </p:nvSpPr>
        <p:spPr>
          <a:xfrm>
            <a:off x="1505215" y="4132241"/>
            <a:ext cx="553109" cy="1460578"/>
          </a:xfrm>
          <a:prstGeom prst="arc">
            <a:avLst>
              <a:gd name="adj1" fmla="val 16531152"/>
              <a:gd name="adj2" fmla="val 51646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E487A-2FC1-D746-8EF9-1A62CECE926D}"/>
              </a:ext>
            </a:extLst>
          </p:cNvPr>
          <p:cNvSpPr/>
          <p:nvPr/>
        </p:nvSpPr>
        <p:spPr>
          <a:xfrm>
            <a:off x="5468472" y="4164718"/>
            <a:ext cx="609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energy of the photon emitted is related to the color of the light!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9CEB0-8B70-C64C-86FE-EC11A85B9025}"/>
              </a:ext>
            </a:extLst>
          </p:cNvPr>
          <p:cNvSpPr txBox="1"/>
          <p:nvPr/>
        </p:nvSpPr>
        <p:spPr>
          <a:xfrm>
            <a:off x="4627443" y="3315312"/>
            <a:ext cx="558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Two </a:t>
            </a:r>
            <a:r>
              <a:rPr lang="en-US" sz="2400" b="1" dirty="0">
                <a:sym typeface="Wingdings" pitchFamily="2" charset="2"/>
              </a:rPr>
              <a:t>l</a:t>
            </a:r>
            <a:r>
              <a:rPr lang="en-US" sz="2400" b="1" dirty="0"/>
              <a:t>ow-energy photons </a:t>
            </a:r>
            <a:r>
              <a:rPr lang="en-US" sz="2400" dirty="0"/>
              <a:t>are emitted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F3B44-CB78-D24C-A4B5-59CE88D01D61}"/>
              </a:ext>
            </a:extLst>
          </p:cNvPr>
          <p:cNvSpPr txBox="1"/>
          <p:nvPr/>
        </p:nvSpPr>
        <p:spPr>
          <a:xfrm>
            <a:off x="2328611" y="4631697"/>
            <a:ext cx="2707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One </a:t>
            </a:r>
            <a:r>
              <a:rPr lang="en-US" sz="2400" b="1" dirty="0">
                <a:sym typeface="Wingdings" pitchFamily="2" charset="2"/>
              </a:rPr>
              <a:t>high</a:t>
            </a:r>
            <a:r>
              <a:rPr lang="en-US" sz="2400" b="1" dirty="0"/>
              <a:t>-energy photon </a:t>
            </a:r>
            <a:r>
              <a:rPr lang="en-US" sz="2400" dirty="0"/>
              <a:t>is emitted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80BABF2-22B7-7742-9A5D-134285A2C1A5}"/>
              </a:ext>
            </a:extLst>
          </p:cNvPr>
          <p:cNvSpPr/>
          <p:nvPr/>
        </p:nvSpPr>
        <p:spPr>
          <a:xfrm>
            <a:off x="4144488" y="3006207"/>
            <a:ext cx="261257" cy="10789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3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1.8-3.6 eV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49" y="793428"/>
            <a:ext cx="9723120" cy="3444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FBC07B-69C5-884A-83F4-C7BD687D338D}"/>
              </a:ext>
            </a:extLst>
          </p:cNvPr>
          <p:cNvSpPr/>
          <p:nvPr/>
        </p:nvSpPr>
        <p:spPr>
          <a:xfrm>
            <a:off x="122255" y="5685938"/>
            <a:ext cx="1023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type of graph is called an </a:t>
            </a:r>
            <a:r>
              <a:rPr lang="en-US" sz="2400" b="1" dirty="0"/>
              <a:t>emission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47179-EB48-EC4C-ADDE-632569056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4" r="6736" b="14426"/>
          <a:stretch/>
        </p:blipFill>
        <p:spPr>
          <a:xfrm flipH="1">
            <a:off x="9124710" y="3497909"/>
            <a:ext cx="2223784" cy="3122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/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Red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  <a:blipFill>
                <a:blip r:embed="rId5"/>
                <a:stretch>
                  <a:fillRect l="-2419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/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Blue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  <a:blipFill>
                <a:blip r:embed="rId6"/>
                <a:stretch>
                  <a:fillRect t="-24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5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1.8-3.6 eV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49" y="793428"/>
            <a:ext cx="9723120" cy="3444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FBC07B-69C5-884A-83F4-C7BD687D338D}"/>
              </a:ext>
            </a:extLst>
          </p:cNvPr>
          <p:cNvSpPr/>
          <p:nvPr/>
        </p:nvSpPr>
        <p:spPr>
          <a:xfrm>
            <a:off x="122255" y="5685938"/>
            <a:ext cx="1023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type of graph is called an </a:t>
            </a:r>
            <a:r>
              <a:rPr lang="en-US" sz="2400" b="1" dirty="0"/>
              <a:t>emission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47179-EB48-EC4C-ADDE-632569056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4" r="6736" b="14426"/>
          <a:stretch/>
        </p:blipFill>
        <p:spPr>
          <a:xfrm flipH="1">
            <a:off x="9124710" y="3497909"/>
            <a:ext cx="2223784" cy="3122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/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Red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  <a:blipFill>
                <a:blip r:embed="rId5"/>
                <a:stretch>
                  <a:fillRect l="-2419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/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Blue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  <a:blipFill>
                <a:blip r:embed="rId6"/>
                <a:stretch>
                  <a:fillRect t="-24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01CA17-5BB5-1246-B385-81D0AA00E8D0}"/>
              </a:ext>
            </a:extLst>
          </p:cNvPr>
          <p:cNvCxnSpPr>
            <a:cxnSpLocks/>
          </p:cNvCxnSpPr>
          <p:nvPr/>
        </p:nvCxnSpPr>
        <p:spPr>
          <a:xfrm flipH="1">
            <a:off x="4046220" y="2183130"/>
            <a:ext cx="4697730" cy="5829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38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1.8-3.6 eV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49" y="793428"/>
            <a:ext cx="9723120" cy="3444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FBC07B-69C5-884A-83F4-C7BD687D338D}"/>
              </a:ext>
            </a:extLst>
          </p:cNvPr>
          <p:cNvSpPr/>
          <p:nvPr/>
        </p:nvSpPr>
        <p:spPr>
          <a:xfrm>
            <a:off x="122255" y="5685938"/>
            <a:ext cx="1023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type of graph is called an </a:t>
            </a:r>
            <a:r>
              <a:rPr lang="en-US" sz="2400" b="1" dirty="0"/>
              <a:t>emission spectrum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47179-EB48-EC4C-ADDE-632569056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4" r="6736" b="14426"/>
          <a:stretch/>
        </p:blipFill>
        <p:spPr>
          <a:xfrm flipH="1">
            <a:off x="9124710" y="3497909"/>
            <a:ext cx="2223784" cy="3122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/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Red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84E14A-12A6-F848-9E1A-B93DA276D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3" y="1484310"/>
                <a:ext cx="3131883" cy="830997"/>
              </a:xfrm>
              <a:prstGeom prst="rect">
                <a:avLst/>
              </a:prstGeom>
              <a:blipFill>
                <a:blip r:embed="rId5"/>
                <a:stretch>
                  <a:fillRect l="-2419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/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Blue light: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Photon energy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E3E7F-5542-7449-B4A8-AB3EF2360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1" y="1386285"/>
                <a:ext cx="1960439" cy="1569660"/>
              </a:xfrm>
              <a:prstGeom prst="rect">
                <a:avLst/>
              </a:prstGeom>
              <a:blipFill>
                <a:blip r:embed="rId6"/>
                <a:stretch>
                  <a:fillRect t="-24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01CA17-5BB5-1246-B385-81D0AA00E8D0}"/>
              </a:ext>
            </a:extLst>
          </p:cNvPr>
          <p:cNvCxnSpPr>
            <a:cxnSpLocks/>
          </p:cNvCxnSpPr>
          <p:nvPr/>
        </p:nvCxnSpPr>
        <p:spPr>
          <a:xfrm flipH="1">
            <a:off x="3360420" y="2033143"/>
            <a:ext cx="7011098" cy="778637"/>
          </a:xfrm>
          <a:prstGeom prst="straightConnector1">
            <a:avLst/>
          </a:prstGeom>
          <a:ln w="127000">
            <a:gradFill>
              <a:gsLst>
                <a:gs pos="0">
                  <a:srgbClr val="FF0000"/>
                </a:gs>
                <a:gs pos="45000">
                  <a:srgbClr val="FFFF00"/>
                </a:gs>
                <a:gs pos="100000">
                  <a:schemeClr val="accent1"/>
                </a:gs>
                <a:gs pos="100000">
                  <a:srgbClr val="0070C0"/>
                </a:gs>
              </a:gsLst>
              <a:lin ang="5400000" scaled="1"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6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819</Words>
  <Application>Microsoft Macintosh PowerPoint</Application>
  <PresentationFormat>Widescreen</PresentationFormat>
  <Paragraphs>149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72</cp:revision>
  <dcterms:created xsi:type="dcterms:W3CDTF">2021-02-07T23:56:35Z</dcterms:created>
  <dcterms:modified xsi:type="dcterms:W3CDTF">2022-02-10T21:45:13Z</dcterms:modified>
</cp:coreProperties>
</file>